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61" r:id="rId5"/>
    <p:sldId id="262" r:id="rId6"/>
    <p:sldId id="259" r:id="rId7"/>
    <p:sldId id="301" r:id="rId8"/>
    <p:sldId id="302" r:id="rId9"/>
    <p:sldId id="271" r:id="rId10"/>
    <p:sldId id="273" r:id="rId11"/>
    <p:sldId id="272" r:id="rId12"/>
    <p:sldId id="276" r:id="rId13"/>
    <p:sldId id="277" r:id="rId14"/>
    <p:sldId id="292" r:id="rId15"/>
    <p:sldId id="260" r:id="rId16"/>
    <p:sldId id="270" r:id="rId17"/>
    <p:sldId id="274" r:id="rId18"/>
    <p:sldId id="280" r:id="rId19"/>
    <p:sldId id="281" r:id="rId20"/>
    <p:sldId id="287" r:id="rId21"/>
    <p:sldId id="263" r:id="rId22"/>
    <p:sldId id="264" r:id="rId23"/>
    <p:sldId id="300" r:id="rId24"/>
    <p:sldId id="265" r:id="rId25"/>
    <p:sldId id="275" r:id="rId26"/>
    <p:sldId id="285" r:id="rId27"/>
    <p:sldId id="288" r:id="rId28"/>
    <p:sldId id="289" r:id="rId29"/>
    <p:sldId id="290" r:id="rId30"/>
    <p:sldId id="291" r:id="rId31"/>
    <p:sldId id="266" r:id="rId32"/>
    <p:sldId id="278" r:id="rId33"/>
    <p:sldId id="286" r:id="rId34"/>
    <p:sldId id="298" r:id="rId35"/>
    <p:sldId id="303" r:id="rId36"/>
    <p:sldId id="299" r:id="rId37"/>
    <p:sldId id="293" r:id="rId38"/>
    <p:sldId id="268" r:id="rId39"/>
    <p:sldId id="297" r:id="rId40"/>
    <p:sldId id="284" r:id="rId41"/>
    <p:sldId id="269" r:id="rId42"/>
    <p:sldId id="304" r:id="rId43"/>
    <p:sldId id="294" r:id="rId44"/>
    <p:sldId id="296" r:id="rId45"/>
    <p:sldId id="27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7" d="100"/>
          <a:sy n="167" d="100"/>
        </p:scale>
        <p:origin x="3312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8B2F8-CE7B-45D6-A00F-88A5FA841767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43C26-A368-446E-B474-D97789B90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4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0.30 inches of water is equal to about 1/100</a:t>
            </a:r>
            <a:r>
              <a:rPr lang="en-US" baseline="30000" dirty="0"/>
              <a:t>th</a:t>
            </a:r>
            <a:r>
              <a:rPr lang="en-US" dirty="0"/>
              <a:t> of a psi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3C26-A368-446E-B474-D97789B90C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7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IBC Table 1604.5 lists the conditions for Risk Categories III and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3C26-A368-446E-B474-D97789B90C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D830C1E-F49B-299F-A59C-82DB1505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036320" y="552408"/>
            <a:ext cx="2119600" cy="10055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A3CF6-2404-E9BA-249F-C8BB7FA6F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1003474" y="5784969"/>
            <a:ext cx="1156915" cy="5488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1BD57-242F-DFFE-25F7-F337BCFBF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457200" y="5756343"/>
            <a:ext cx="1156915" cy="5488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7/30/2025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73F814A-264C-3A10-89DD-3FC975E85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1003474" y="5784969"/>
            <a:ext cx="1156915" cy="548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engineering-drawing-architecture-wallpaper-ujdn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44159-C694-335C-6B26-FA487F23F3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Stop the Spread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5E640-7C52-385E-AE39-62A77A6A3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Firestopping from design to specification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9DC7E-E37A-CDCB-FF75-AF9BBC0E68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036320" y="552408"/>
            <a:ext cx="2119600" cy="10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FE76-6565-4FBB-24BD-50BFFE1C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714 – Penetrations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715-4C3F-2C7C-14A2-ABEFC0226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Non-Fire-Resistance Rated Floor &amp; Floor/Ceilings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714.6):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Noncombustible Penetrating Items: </a:t>
            </a:r>
          </a:p>
          <a:p>
            <a:pPr lvl="2"/>
            <a:r>
              <a:rPr lang="en-US" dirty="0"/>
              <a:t>Connect not more than 5 stories </a:t>
            </a:r>
          </a:p>
          <a:p>
            <a:pPr lvl="2"/>
            <a:r>
              <a:rPr lang="en-US" dirty="0"/>
              <a:t>Annular space filled to resist the free passage of flame and products of combustion with:</a:t>
            </a:r>
          </a:p>
          <a:p>
            <a:pPr lvl="3"/>
            <a:r>
              <a:rPr lang="en-US" dirty="0"/>
              <a:t>An </a:t>
            </a:r>
            <a:r>
              <a:rPr lang="en-US" i="1" dirty="0"/>
              <a:t>approved</a:t>
            </a:r>
            <a:r>
              <a:rPr lang="en-US" dirty="0"/>
              <a:t> noncombustible material; or,</a:t>
            </a:r>
          </a:p>
          <a:p>
            <a:pPr lvl="3"/>
            <a:r>
              <a:rPr lang="en-US" dirty="0"/>
              <a:t>A tested through-penetration firestop system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Any Penetrating Items:</a:t>
            </a:r>
          </a:p>
          <a:p>
            <a:pPr lvl="2"/>
            <a:r>
              <a:rPr lang="en-US" dirty="0"/>
              <a:t>Connect not more than 2 stories</a:t>
            </a:r>
          </a:p>
          <a:p>
            <a:pPr lvl="2"/>
            <a:r>
              <a:rPr lang="en-US" dirty="0"/>
              <a:t>Annular space filled with an </a:t>
            </a:r>
            <a:r>
              <a:rPr lang="en-US" i="1" dirty="0"/>
              <a:t>approved</a:t>
            </a:r>
            <a:r>
              <a:rPr lang="en-US" dirty="0"/>
              <a:t> material to resist the free passage of flame and products of combustion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23064-892D-1524-9323-322DD3E9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8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80B0-1FAB-D844-5201-40B83EE2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715 – Joints and Voids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3FFB-0ABF-1F75-83C9-F0EE41C16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Section 715.3 – Fire-Resistance-Rated Assembly Intersections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Applies to joints in or between fire-resistance-rated walls, floors or floor/ceiling assemblies, and roofs or roof/ceiling assemblies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Protected by an </a:t>
            </a:r>
            <a:r>
              <a:rPr lang="en-US" i="1" dirty="0"/>
              <a:t>approved</a:t>
            </a:r>
            <a:r>
              <a:rPr lang="en-US" dirty="0"/>
              <a:t> fire-resistant joint system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Firestop rating must be equal to or greater than the rating of the fire-resistance-rated assemblies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051DB-95D0-5EBA-D616-DAB4312F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80B0-1FAB-D844-5201-40B83EE2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715 – Joints and Voids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3FFB-0ABF-1F75-83C9-F0EE41C16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210" y="1845733"/>
            <a:ext cx="7189469" cy="4469341"/>
          </a:xfrm>
        </p:spPr>
        <p:txBody>
          <a:bodyPr>
            <a:normAutofit/>
          </a:bodyPr>
          <a:lstStyle/>
          <a:p>
            <a:r>
              <a:rPr lang="en-US" dirty="0"/>
              <a:t>Section 715.4 – Exterior Curtain Wall/Fire-Resistance-Rated Floor Intersections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Protected by an </a:t>
            </a:r>
            <a:r>
              <a:rPr lang="en-US" i="1" dirty="0"/>
              <a:t>approved</a:t>
            </a:r>
            <a:r>
              <a:rPr lang="en-US" dirty="0"/>
              <a:t> perimeter fire containment system per </a:t>
            </a:r>
            <a:r>
              <a:rPr lang="en-US" dirty="0">
                <a:solidFill>
                  <a:schemeClr val="accent2"/>
                </a:solidFill>
              </a:rPr>
              <a:t>ASTM E2307 “Standard Test Method For Determining Fire Resistance Of Perimeter Fire Barriers Using Intermediate-Scale, Multi-Story Test Apparatus”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F-rating equal to or greater than the floor or floor/ceiling assembly</a:t>
            </a:r>
          </a:p>
          <a:p>
            <a:pPr lvl="1">
              <a:spcBef>
                <a:spcPts val="800"/>
              </a:spcBef>
            </a:pPr>
            <a:endParaRPr lang="en-US" dirty="0"/>
          </a:p>
        </p:txBody>
      </p:sp>
      <p:pic>
        <p:nvPicPr>
          <p:cNvPr id="8" name="Picture 7" descr="A room with a window and concrete floor&#10;&#10;Description automatically generated">
            <a:extLst>
              <a:ext uri="{FF2B5EF4-FFF2-40B4-BE49-F238E27FC236}">
                <a16:creationId xmlns:a16="http://schemas.microsoft.com/office/drawing/2014/main" id="{F48F5166-6797-4766-0E24-0927056B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4142" y="2487612"/>
            <a:ext cx="4127499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4126F-D538-5BAB-A8A6-9C8DCF991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0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80B0-1FAB-D844-5201-40B83EE2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715 – Joints and Voids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3FFB-0ABF-1F75-83C9-F0EE41C16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Voids at the intersection of exterior curtain wall assemblies and the following are required to be filled with an </a:t>
            </a:r>
            <a:r>
              <a:rPr lang="en-US" i="1" dirty="0"/>
              <a:t>approved</a:t>
            </a:r>
            <a:r>
              <a:rPr lang="en-US" dirty="0"/>
              <a:t> material or system to retard the interior spread of fire and hot gases:</a:t>
            </a:r>
          </a:p>
          <a:p>
            <a:pPr lvl="1">
              <a:spcBef>
                <a:spcPts val="800"/>
              </a:spcBef>
            </a:pPr>
            <a:r>
              <a:rPr lang="en-US" dirty="0" err="1"/>
              <a:t>Nonfire</a:t>
            </a:r>
            <a:r>
              <a:rPr lang="en-US" dirty="0"/>
              <a:t>-resistance-rated floor or floor/ceiling assemblies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715.5)</a:t>
            </a:r>
            <a:endParaRPr lang="en-US" dirty="0"/>
          </a:p>
          <a:p>
            <a:pPr lvl="1">
              <a:spcBef>
                <a:spcPts val="800"/>
              </a:spcBef>
            </a:pPr>
            <a:r>
              <a:rPr lang="en-US" dirty="0"/>
              <a:t>Fire barriers </a:t>
            </a:r>
            <a:r>
              <a:rPr lang="en-US" dirty="0">
                <a:solidFill>
                  <a:srgbClr val="3399FF"/>
                </a:solidFill>
              </a:rPr>
              <a:t>and </a:t>
            </a:r>
            <a:r>
              <a:rPr lang="en-US" dirty="0" err="1">
                <a:solidFill>
                  <a:srgbClr val="3399FF"/>
                </a:solidFill>
              </a:rPr>
              <a:t>nonfire</a:t>
            </a:r>
            <a:r>
              <a:rPr lang="en-US" dirty="0">
                <a:solidFill>
                  <a:srgbClr val="3399FF"/>
                </a:solidFill>
              </a:rPr>
              <a:t>-resistance-rated roofs</a:t>
            </a:r>
            <a:r>
              <a:rPr lang="en-US" dirty="0"/>
              <a:t>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715.6)</a:t>
            </a:r>
          </a:p>
          <a:p>
            <a:pPr>
              <a:spcBef>
                <a:spcPts val="8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Joints in smoke barriers must use systems with L-ratings of not more than 5 cfm/ft. at 0.30 inches water per UL 2079</a:t>
            </a:r>
            <a:endParaRPr lang="en-US" dirty="0"/>
          </a:p>
          <a:p>
            <a:pPr lvl="1">
              <a:spcBef>
                <a:spcPts val="800"/>
              </a:spcBef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B47E7-7187-3FB1-9E38-4EF434497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9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80B0-1FAB-D844-5201-40B83EE2E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875525" cy="1450757"/>
          </a:xfrm>
        </p:spPr>
        <p:txBody>
          <a:bodyPr/>
          <a:lstStyle/>
          <a:p>
            <a:r>
              <a:rPr lang="en-US" dirty="0"/>
              <a:t>IBC Section 717 – Ducts and Air Transfer Openings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3FFB-0ABF-1F75-83C9-F0EE41C16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191"/>
          </a:xfrm>
        </p:spPr>
        <p:txBody>
          <a:bodyPr>
            <a:normAutofit/>
          </a:bodyPr>
          <a:lstStyle/>
          <a:p>
            <a:r>
              <a:rPr lang="en-US" dirty="0"/>
              <a:t>Section 717.1.2 – Ducts that Penetrate Fire-Resistance-Rated Assemblies </a:t>
            </a:r>
            <a:r>
              <a:rPr lang="en-US" b="1" dirty="0"/>
              <a:t>Without Dampers</a:t>
            </a:r>
          </a:p>
          <a:p>
            <a:pPr lvl="1"/>
            <a:r>
              <a:rPr lang="en-US" dirty="0"/>
              <a:t>Walls: Comply with Sections 714.3 through 714.4.3 for through- and membrane-penetrations</a:t>
            </a:r>
          </a:p>
          <a:p>
            <a:pPr lvl="1"/>
            <a:r>
              <a:rPr lang="en-US" dirty="0"/>
              <a:t>Horizontal Assemblies: When not enclosed in a shaft, comply with Sections 714.5 through 714.6.2 for through- and membrane-penetrations</a:t>
            </a:r>
          </a:p>
          <a:p>
            <a:pPr lvl="2"/>
            <a:r>
              <a:rPr lang="en-US" dirty="0" err="1"/>
              <a:t>Nonfire</a:t>
            </a:r>
            <a:r>
              <a:rPr lang="en-US" dirty="0"/>
              <a:t>-Resistance-Rated Floor Assemblies:</a:t>
            </a:r>
          </a:p>
          <a:p>
            <a:pPr lvl="3"/>
            <a:r>
              <a:rPr lang="en-US" dirty="0"/>
              <a:t>Combustible Floors: Connect not more than two stories with annular space filled</a:t>
            </a:r>
          </a:p>
          <a:p>
            <a:pPr lvl="3"/>
            <a:r>
              <a:rPr lang="en-US" dirty="0"/>
              <a:t>Noncombustible Floors: Connect not more than three stories with annular space filled</a:t>
            </a:r>
          </a:p>
          <a:p>
            <a:pPr lvl="1">
              <a:spcBef>
                <a:spcPts val="800"/>
              </a:spcBef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9BCE8-8CD2-23EC-84A7-C8983D5B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3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FE76-6565-4FBB-24BD-50BFFE1C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875525" cy="1450757"/>
          </a:xfrm>
        </p:spPr>
        <p:txBody>
          <a:bodyPr/>
          <a:lstStyle/>
          <a:p>
            <a:r>
              <a:rPr lang="en-US" dirty="0"/>
              <a:t>IBC Section 1705 – Required Special Inspections and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715-4C3F-2C7C-14A2-ABEFC0226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89331"/>
          </a:xfrm>
        </p:spPr>
        <p:txBody>
          <a:bodyPr>
            <a:normAutofit/>
          </a:bodyPr>
          <a:lstStyle/>
          <a:p>
            <a:r>
              <a:rPr lang="en-US" dirty="0"/>
              <a:t>Section 1705.18 – Fire-Resistant Penetrations and Joints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Applicable to the following types of buildings:</a:t>
            </a:r>
          </a:p>
          <a:p>
            <a:pPr lvl="2"/>
            <a:r>
              <a:rPr lang="en-US" dirty="0"/>
              <a:t>High-rise buildings</a:t>
            </a:r>
          </a:p>
          <a:p>
            <a:pPr lvl="2"/>
            <a:r>
              <a:rPr lang="en-US" dirty="0"/>
              <a:t>Buildings in Risk Categories III and IV</a:t>
            </a:r>
          </a:p>
          <a:p>
            <a:pPr lvl="2"/>
            <a:r>
              <a:rPr lang="en-US" dirty="0"/>
              <a:t>Group R occupancies with occupant loads &gt; 250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Special inspections must be conducted by an </a:t>
            </a:r>
            <a:r>
              <a:rPr lang="en-US" i="1" dirty="0"/>
              <a:t>approved agency </a:t>
            </a:r>
            <a:r>
              <a:rPr lang="en-US" dirty="0"/>
              <a:t>in accordance with the following:</a:t>
            </a:r>
          </a:p>
          <a:p>
            <a:pPr lvl="2"/>
            <a:r>
              <a:rPr lang="en-US" dirty="0"/>
              <a:t>Penetration Firestops: Per </a:t>
            </a:r>
            <a:r>
              <a:rPr lang="en-US" dirty="0">
                <a:solidFill>
                  <a:schemeClr val="accent2"/>
                </a:solidFill>
              </a:rPr>
              <a:t>ASTM E2174 “Standard Practice For On-Site Inspection Of Installed Firestops”</a:t>
            </a:r>
          </a:p>
          <a:p>
            <a:pPr lvl="2"/>
            <a:r>
              <a:rPr lang="en-US" dirty="0"/>
              <a:t>Fire-Resistant Joint Systems: Per </a:t>
            </a:r>
            <a:r>
              <a:rPr lang="en-US" dirty="0">
                <a:solidFill>
                  <a:schemeClr val="accent2"/>
                </a:solidFill>
              </a:rPr>
              <a:t>ASTM E2393 “Standard Practice For On-Site Inspection Of Installed Fire Resistive Joint Systems And Perimeter Fire Barriers”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3A282-EC42-416E-BDC2-D4D620536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8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AB57-79A8-628F-8FC0-661913D8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Firestop Assemblies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CC2FF-A718-CC53-0A3B-416A49350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you need to know before selecting a firestop system: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type of fire-resistance-rated assembly?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fire-resistance rating of the assembly?</a:t>
            </a:r>
          </a:p>
          <a:p>
            <a:pPr lvl="2"/>
            <a:r>
              <a:rPr lang="en-US" dirty="0"/>
              <a:t>What is the required F-rating (for walls and horizontal assemblies)?</a:t>
            </a:r>
          </a:p>
          <a:p>
            <a:pPr lvl="2"/>
            <a:r>
              <a:rPr lang="en-US" dirty="0"/>
              <a:t>What is the required T-rating (for horizontal assemblies and membrane penetrations)?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Is an L-rating required (for smoke barriers)?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penetrating item or items?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CB62C-0545-E6AE-0635-A7314925847B}"/>
              </a:ext>
            </a:extLst>
          </p:cNvPr>
          <p:cNvSpPr txBox="1"/>
          <p:nvPr/>
        </p:nvSpPr>
        <p:spPr>
          <a:xfrm>
            <a:off x="1097280" y="5954397"/>
            <a:ext cx="6773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Refer to Chapter 2 of the </a:t>
            </a:r>
            <a:r>
              <a:rPr lang="en-US" sz="1400" i="1" dirty="0"/>
              <a:t>FCIA Firestop Manual of Practice </a:t>
            </a:r>
            <a:r>
              <a:rPr lang="en-US" sz="1400" dirty="0"/>
              <a:t>for a detailed discussion. </a:t>
            </a:r>
          </a:p>
        </p:txBody>
      </p:sp>
    </p:spTree>
    <p:extLst>
      <p:ext uri="{BB962C8B-B14F-4D97-AF65-F5344CB8AC3E}">
        <p14:creationId xmlns:p14="http://schemas.microsoft.com/office/powerpoint/2010/main" val="21007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AB57-79A8-628F-8FC0-661913D8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Firestop Assemblies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CC2FF-A718-CC53-0A3B-416A49350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you need to know before selecting a firestop system: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opening size?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opening shape?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maximum width for joints, perimeter fire containment, and other gaps?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construction of the fire-resistance-rated assembly?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What is the thickness of the fire-resistance-rated assembly?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8FD9D-6469-B4A9-864E-384FA6E548F6}"/>
              </a:ext>
            </a:extLst>
          </p:cNvPr>
          <p:cNvSpPr txBox="1"/>
          <p:nvPr/>
        </p:nvSpPr>
        <p:spPr>
          <a:xfrm>
            <a:off x="1097280" y="5954397"/>
            <a:ext cx="6773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Refer to Chapter 2 of the </a:t>
            </a:r>
            <a:r>
              <a:rPr lang="en-US" sz="1400" i="1" dirty="0"/>
              <a:t>FCIA Firestop Manual of Practice </a:t>
            </a:r>
            <a:r>
              <a:rPr lang="en-US" sz="1400" dirty="0"/>
              <a:t>for a detailed discussion. </a:t>
            </a:r>
          </a:p>
        </p:txBody>
      </p:sp>
    </p:spTree>
    <p:extLst>
      <p:ext uri="{BB962C8B-B14F-4D97-AF65-F5344CB8AC3E}">
        <p14:creationId xmlns:p14="http://schemas.microsoft.com/office/powerpoint/2010/main" val="18007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B2FE2-C5F7-D044-3D7E-2F606152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6" y="1021051"/>
            <a:ext cx="7190502" cy="485358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C71FE-2264-693B-CD81-F769F33BCF8D}"/>
              </a:ext>
            </a:extLst>
          </p:cNvPr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 Product </a:t>
            </a:r>
            <a:r>
              <a:rPr lang="en-US" sz="44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iQ</a:t>
            </a: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 Firestop System Listing Search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3C97A-C696-AE9D-AFF6-FA0944044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0885588" y="6156444"/>
            <a:ext cx="1156915" cy="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0A88C-4EB1-4100-197D-26B3049E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6" y="459676"/>
            <a:ext cx="7387813" cy="58363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9CF19-66B9-BDED-4F7A-1DEB33AF4B13}"/>
              </a:ext>
            </a:extLst>
          </p:cNvPr>
          <p:cNvSpPr txBox="1"/>
          <p:nvPr/>
        </p:nvSpPr>
        <p:spPr>
          <a:xfrm>
            <a:off x="8096885" y="640079"/>
            <a:ext cx="3659246" cy="33089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44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FM Approval Guide: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FM Firestop System Listing Search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2ACD8-5D55-7CEB-55D4-B90F577C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0885588" y="6156444"/>
            <a:ext cx="1156915" cy="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36F57A-AD8E-3AB8-F61C-0EE61E89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173683-70A4-286C-845E-0CF18F46E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Recognize conditions where firestopping is required by the building code.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Interpret building code requirements applicable to firestopping.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Identify the locations where firestopping requirements should be located/found in the contract documents.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Interpret the contract documents to determine the scope of firestopping.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Describe the benefits of requiring experienced firestopping installers on a project.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spcAft>
                <a:spcPts val="18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8646121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9CF19-66B9-BDED-4F7A-1DEB33AF4B13}"/>
              </a:ext>
            </a:extLst>
          </p:cNvPr>
          <p:cNvSpPr txBox="1"/>
          <p:nvPr/>
        </p:nvSpPr>
        <p:spPr>
          <a:xfrm>
            <a:off x="8096885" y="640079"/>
            <a:ext cx="3659246" cy="3651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Intertek Directory of Building Products: Firestop System Listing Search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6D415-75C4-5469-FAC4-45BD0F47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4" y="812768"/>
            <a:ext cx="7263712" cy="523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617BB-F7A8-72A0-823C-23F2977F1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0885588" y="6156444"/>
            <a:ext cx="1156915" cy="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29D4-43D3-4653-F086-A4279FEA1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Firestopping &amp; the Construction Documents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04E1E-CDD5-4CEB-9DDE-C28021DB3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project requires</a:t>
            </a:r>
          </a:p>
        </p:txBody>
      </p:sp>
    </p:spTree>
    <p:extLst>
      <p:ext uri="{BB962C8B-B14F-4D97-AF65-F5344CB8AC3E}">
        <p14:creationId xmlns:p14="http://schemas.microsoft.com/office/powerpoint/2010/main" val="2583773911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71E2C28B-D07F-E17B-FF60-A763A072F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" b="3066"/>
          <a:stretch/>
        </p:blipFill>
        <p:spPr>
          <a:xfrm>
            <a:off x="5700113" y="731838"/>
            <a:ext cx="4693849" cy="5257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E46DA-7156-3E8F-EFDB-461E8CBC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Construction Documents?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03ABC-C117-3B21-2985-BE9363A90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Illustration from: </a:t>
            </a:r>
          </a:p>
          <a:p>
            <a:pPr marL="171450"/>
            <a:r>
              <a:rPr lang="en-US" i="1" dirty="0"/>
              <a:t>Project Delivery Practice Guide, 3</a:t>
            </a:r>
            <a:r>
              <a:rPr lang="en-US" i="1" baseline="30000" dirty="0"/>
              <a:t>rd</a:t>
            </a:r>
            <a:r>
              <a:rPr lang="en-US" i="1" dirty="0"/>
              <a:t> Edition</a:t>
            </a:r>
          </a:p>
          <a:p>
            <a:r>
              <a:rPr lang="en-US" dirty="0"/>
              <a:t>Construction Specifications Institute, 2020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DF635A6-18CA-259C-8EFC-18BF275D952C}"/>
              </a:ext>
            </a:extLst>
          </p:cNvPr>
          <p:cNvSpPr/>
          <p:nvPr/>
        </p:nvSpPr>
        <p:spPr>
          <a:xfrm>
            <a:off x="5692140" y="725804"/>
            <a:ext cx="4703445" cy="5269230"/>
          </a:xfrm>
          <a:custGeom>
            <a:avLst/>
            <a:gdLst>
              <a:gd name="connsiteX0" fmla="*/ 3491865 w 4703445"/>
              <a:gd name="connsiteY0" fmla="*/ 2657475 h 5269230"/>
              <a:gd name="connsiteX1" fmla="*/ 2411730 w 4703445"/>
              <a:gd name="connsiteY1" fmla="*/ 3051810 h 5269230"/>
              <a:gd name="connsiteX2" fmla="*/ 1765935 w 4703445"/>
              <a:gd name="connsiteY2" fmla="*/ 2800350 h 5269230"/>
              <a:gd name="connsiteX3" fmla="*/ 1468755 w 4703445"/>
              <a:gd name="connsiteY3" fmla="*/ 2914650 h 5269230"/>
              <a:gd name="connsiteX4" fmla="*/ 1477327 w 4703445"/>
              <a:gd name="connsiteY4" fmla="*/ 4226719 h 5269230"/>
              <a:gd name="connsiteX5" fmla="*/ 2400300 w 4703445"/>
              <a:gd name="connsiteY5" fmla="*/ 4560570 h 5269230"/>
              <a:gd name="connsiteX6" fmla="*/ 3737610 w 4703445"/>
              <a:gd name="connsiteY6" fmla="*/ 4069080 h 5269230"/>
              <a:gd name="connsiteX7" fmla="*/ 3737610 w 4703445"/>
              <a:gd name="connsiteY7" fmla="*/ 2760345 h 5269230"/>
              <a:gd name="connsiteX8" fmla="*/ 0 w 4703445"/>
              <a:gd name="connsiteY8" fmla="*/ 0 h 5269230"/>
              <a:gd name="connsiteX9" fmla="*/ 4703445 w 4703445"/>
              <a:gd name="connsiteY9" fmla="*/ 0 h 5269230"/>
              <a:gd name="connsiteX10" fmla="*/ 4703445 w 4703445"/>
              <a:gd name="connsiteY10" fmla="*/ 5269230 h 5269230"/>
              <a:gd name="connsiteX11" fmla="*/ 0 w 4703445"/>
              <a:gd name="connsiteY11" fmla="*/ 5269230 h 526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03445" h="5269230">
                <a:moveTo>
                  <a:pt x="3491865" y="2657475"/>
                </a:moveTo>
                <a:lnTo>
                  <a:pt x="2411730" y="3051810"/>
                </a:lnTo>
                <a:lnTo>
                  <a:pt x="1765935" y="2800350"/>
                </a:lnTo>
                <a:lnTo>
                  <a:pt x="1468755" y="2914650"/>
                </a:lnTo>
                <a:cubicBezTo>
                  <a:pt x="1471612" y="3352006"/>
                  <a:pt x="1474470" y="3789363"/>
                  <a:pt x="1477327" y="4226719"/>
                </a:cubicBezTo>
                <a:lnTo>
                  <a:pt x="2400300" y="4560570"/>
                </a:lnTo>
                <a:lnTo>
                  <a:pt x="3737610" y="4069080"/>
                </a:lnTo>
                <a:lnTo>
                  <a:pt x="3737610" y="2760345"/>
                </a:lnTo>
                <a:close/>
                <a:moveTo>
                  <a:pt x="0" y="0"/>
                </a:moveTo>
                <a:lnTo>
                  <a:pt x="4703445" y="0"/>
                </a:lnTo>
                <a:lnTo>
                  <a:pt x="4703445" y="5269230"/>
                </a:lnTo>
                <a:lnTo>
                  <a:pt x="0" y="5269230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98A638-282E-A6B6-87E1-E4B88CA4CD65}"/>
              </a:ext>
            </a:extLst>
          </p:cNvPr>
          <p:cNvGrpSpPr/>
          <p:nvPr/>
        </p:nvGrpSpPr>
        <p:grpSpPr>
          <a:xfrm>
            <a:off x="582930" y="1039919"/>
            <a:ext cx="4672014" cy="3777826"/>
            <a:chOff x="2998469" y="678655"/>
            <a:chExt cx="6278945" cy="500776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12301C-F5B5-D77C-3507-EF410025F65C}"/>
                </a:ext>
              </a:extLst>
            </p:cNvPr>
            <p:cNvSpPr txBox="1"/>
            <p:nvPr/>
          </p:nvSpPr>
          <p:spPr>
            <a:xfrm>
              <a:off x="6337921" y="2705723"/>
              <a:ext cx="2939493" cy="142792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CONTRACT</a:t>
              </a:r>
            </a:p>
            <a:p>
              <a:pPr algn="ctr"/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SPECS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8F4A-F2D5-E638-0D60-82C630953018}"/>
                </a:ext>
              </a:extLst>
            </p:cNvPr>
            <p:cNvSpPr txBox="1"/>
            <p:nvPr/>
          </p:nvSpPr>
          <p:spPr>
            <a:xfrm>
              <a:off x="2998469" y="2705724"/>
              <a:ext cx="3097532" cy="142792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CONTRACT</a:t>
              </a:r>
            </a:p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DRAWINGS</a:t>
              </a:r>
            </a:p>
          </p:txBody>
        </p:sp>
        <p:pic>
          <p:nvPicPr>
            <p:cNvPr id="3" name="Picture 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E9632E0-695C-F238-E9C5-6279DCB0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5190" y="678655"/>
              <a:ext cx="5341620" cy="500776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FDFE5C-9CE2-9F9E-9499-FC556E35AF0E}"/>
              </a:ext>
            </a:extLst>
          </p:cNvPr>
          <p:cNvSpPr txBox="1">
            <a:spLocks/>
          </p:cNvSpPr>
          <p:nvPr/>
        </p:nvSpPr>
        <p:spPr>
          <a:xfrm>
            <a:off x="5558790" y="725805"/>
            <a:ext cx="5871210" cy="54749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dirty="0"/>
              <a:t>Precedence: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/>
              <a:t>Most general conditions of the contract consider the contract documents to be “</a:t>
            </a:r>
            <a:r>
              <a:rPr lang="en-US" sz="2800" dirty="0">
                <a:solidFill>
                  <a:schemeClr val="accent2"/>
                </a:solidFill>
              </a:rPr>
              <a:t>complementary</a:t>
            </a:r>
            <a:r>
              <a:rPr lang="en-US" sz="2800" dirty="0"/>
              <a:t>”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“What is required by one shall be as binding as if required by all” (AIA A201)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/>
              <a:t>However, in situations of conflicting documents, legal interpretations will likely give precedence to the more specific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dirty="0"/>
              <a:t>Some contracts may establish a predefined precedence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6774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blueprints&#10;&#10;Description automatically generated">
            <a:extLst>
              <a:ext uri="{FF2B5EF4-FFF2-40B4-BE49-F238E27FC236}">
                <a16:creationId xmlns:a16="http://schemas.microsoft.com/office/drawing/2014/main" id="{E17A2CD1-C76C-CE84-2148-27688AC38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506" r="28926" b="-1"/>
          <a:stretch/>
        </p:blipFill>
        <p:spPr>
          <a:xfrm>
            <a:off x="20" y="10"/>
            <a:ext cx="457895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A38F1B-CDC5-446F-958D-6F4F65C66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ADFE0-EBB7-8522-5B5A-1D25D759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Contract Drawings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AA170-54FE-45E4-BE8F-E242A9C66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0DB4D-5E94-2882-7505-1DB1403CE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36304"/>
            <a:ext cx="6339840" cy="36526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Drawings indicate relationships between building elements and may show the following for materials, assemblies, components, equipment, and accessories: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Location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Identification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Dimension and size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Details/diagrams of connections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Shape and form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28391-79C3-56E5-4F82-B2C5A9221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0885588" y="6156444"/>
            <a:ext cx="1156915" cy="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DFE0-EBB7-8522-5B5A-1D25D759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Drawings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0DB4D-5E94-2882-7505-1DB1403CE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3"/>
            <a:ext cx="4509134" cy="4383617"/>
          </a:xfrm>
        </p:spPr>
        <p:txBody>
          <a:bodyPr>
            <a:normAutofit/>
          </a:bodyPr>
          <a:lstStyle/>
          <a:p>
            <a:r>
              <a:rPr lang="en-US" dirty="0"/>
              <a:t>Drawing set organization is not consistent among A/E firms</a:t>
            </a:r>
          </a:p>
          <a:p>
            <a:r>
              <a:rPr lang="en-US" dirty="0"/>
              <a:t>The location of firestopping requirements in the drawings is not consistent (if provided at all).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0CF19-98A1-15C3-5B13-71C6BD7B0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45733"/>
            <a:ext cx="4890640" cy="4460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C7F05-B3CD-B7CF-EB74-45F1FBB0855D}"/>
              </a:ext>
            </a:extLst>
          </p:cNvPr>
          <p:cNvSpPr txBox="1"/>
          <p:nvPr/>
        </p:nvSpPr>
        <p:spPr>
          <a:xfrm>
            <a:off x="7872557" y="1822661"/>
            <a:ext cx="3391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Uniform Drawing System (UDS), part of the </a:t>
            </a:r>
            <a:r>
              <a:rPr lang="en-US" sz="2000" i="1" dirty="0"/>
              <a:t>National CAD Standard</a:t>
            </a:r>
          </a:p>
        </p:txBody>
      </p:sp>
    </p:spTree>
    <p:extLst>
      <p:ext uri="{BB962C8B-B14F-4D97-AF65-F5344CB8AC3E}">
        <p14:creationId xmlns:p14="http://schemas.microsoft.com/office/powerpoint/2010/main" val="28586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DFE0-EBB7-8522-5B5A-1D25D759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Drawings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7B8B82-CFD0-D327-1F58-05C2A6E45E14}"/>
              </a:ext>
            </a:extLst>
          </p:cNvPr>
          <p:cNvGrpSpPr/>
          <p:nvPr/>
        </p:nvGrpSpPr>
        <p:grpSpPr>
          <a:xfrm>
            <a:off x="6612256" y="2181849"/>
            <a:ext cx="4543424" cy="3248847"/>
            <a:chOff x="1259206" y="1845734"/>
            <a:chExt cx="6078854" cy="43467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BE7019-4109-D25F-7288-EDA17E36B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206" y="1845734"/>
              <a:ext cx="6078854" cy="43467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3BAADB-5290-59DD-40C5-9C42A1434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7100" y="2068830"/>
              <a:ext cx="3554730" cy="3554730"/>
            </a:xfrm>
            <a:prstGeom prst="ellipse">
              <a:avLst/>
            </a:prstGeom>
            <a:ln w="19050">
              <a:solidFill>
                <a:srgbClr val="FF0000"/>
              </a:solidFill>
            </a:ln>
            <a:effectLst>
              <a:outerShdw blurRad="1651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1EF1670-35BD-17B8-ABCD-379C12F832B3}"/>
                </a:ext>
              </a:extLst>
            </p:cNvPr>
            <p:cNvSpPr/>
            <p:nvPr/>
          </p:nvSpPr>
          <p:spPr>
            <a:xfrm>
              <a:off x="1691640" y="2640330"/>
              <a:ext cx="1388745" cy="138874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6C673E-681E-4FDE-DF6C-67CD01FCC5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7419" y="2107406"/>
              <a:ext cx="2655094" cy="5548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7A8627-9DE0-907F-461F-476D4F72BB5A}"/>
                </a:ext>
              </a:extLst>
            </p:cNvPr>
            <p:cNvCxnSpPr>
              <a:cxnSpLocks/>
            </p:cNvCxnSpPr>
            <p:nvPr/>
          </p:nvCxnSpPr>
          <p:spPr>
            <a:xfrm>
              <a:off x="1988344" y="3902869"/>
              <a:ext cx="2314575" cy="146923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51D751-1F2E-5190-2494-957D3A44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74945" cy="43607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dirty="0"/>
              <a:t>Drawing areas to review: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G-series or A-series sheets for specific or basis-of-design firestop assemblies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97999-7974-209B-CF94-57D50E858B07}"/>
              </a:ext>
            </a:extLst>
          </p:cNvPr>
          <p:cNvGrpSpPr/>
          <p:nvPr/>
        </p:nvGrpSpPr>
        <p:grpSpPr>
          <a:xfrm>
            <a:off x="6612257" y="2589304"/>
            <a:ext cx="4543424" cy="3245303"/>
            <a:chOff x="6612257" y="2553309"/>
            <a:chExt cx="4543424" cy="32453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DA9A91-9D3D-2ADB-9F95-33B747964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2257" y="2553309"/>
              <a:ext cx="4543424" cy="3245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50C587-091D-F28A-0CD4-4EE4D66AFFC4}"/>
                </a:ext>
              </a:extLst>
            </p:cNvPr>
            <p:cNvSpPr/>
            <p:nvPr/>
          </p:nvSpPr>
          <p:spPr>
            <a:xfrm>
              <a:off x="10795634" y="2588895"/>
              <a:ext cx="320040" cy="2788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1ADFE0-EBB7-8522-5B5A-1D25D759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Drawings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51D751-1F2E-5190-2494-957D3A44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74945" cy="43607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dirty="0"/>
              <a:t>Drawing areas to review: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G-series or A-series sheets for specific or basis-of-design firestop assemblies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Code drawings (usually in the G-series) for locations of fire-rated assemblies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50509E-D8A0-8A56-77AA-A11A8BED2F9A}"/>
              </a:ext>
            </a:extLst>
          </p:cNvPr>
          <p:cNvSpPr/>
          <p:nvPr/>
        </p:nvSpPr>
        <p:spPr>
          <a:xfrm>
            <a:off x="10261380" y="3639076"/>
            <a:ext cx="494247" cy="49424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A95D0F0-295E-3301-6926-2D020159932F}"/>
              </a:ext>
            </a:extLst>
          </p:cNvPr>
          <p:cNvSpPr/>
          <p:nvPr/>
        </p:nvSpPr>
        <p:spPr>
          <a:xfrm>
            <a:off x="8670367" y="4985267"/>
            <a:ext cx="430772" cy="43077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E59DC8-49AA-8F97-3DFA-63DCE8C66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323" y="1946909"/>
            <a:ext cx="1939291" cy="1939291"/>
          </a:xfrm>
          <a:prstGeom prst="ellipse">
            <a:avLst/>
          </a:prstGeom>
          <a:ln w="19050">
            <a:solidFill>
              <a:srgbClr val="FF0000"/>
            </a:solidFill>
          </a:ln>
          <a:effectLst>
            <a:outerShdw blurRad="1651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525DB2-7EEC-AF65-9D93-5BEAD1C75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774" y="3717708"/>
            <a:ext cx="2386965" cy="2386965"/>
          </a:xfrm>
          <a:prstGeom prst="ellipse">
            <a:avLst/>
          </a:prstGeom>
          <a:ln w="19050">
            <a:solidFill>
              <a:srgbClr val="FF0000"/>
            </a:solidFill>
          </a:ln>
          <a:effectLst>
            <a:outerShdw blurRad="165100" dist="1778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828B3C-62D7-91CB-A241-75447EFAEB0E}"/>
              </a:ext>
            </a:extLst>
          </p:cNvPr>
          <p:cNvCxnSpPr>
            <a:cxnSpLocks/>
            <a:endCxn id="17" idx="7"/>
          </p:cNvCxnSpPr>
          <p:nvPr/>
        </p:nvCxnSpPr>
        <p:spPr>
          <a:xfrm>
            <a:off x="9698831" y="2379755"/>
            <a:ext cx="984415" cy="1331702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CC81E2-9E65-672D-C17F-2BAAC55C22B1}"/>
              </a:ext>
            </a:extLst>
          </p:cNvPr>
          <p:cNvCxnSpPr>
            <a:cxnSpLocks/>
            <a:endCxn id="17" idx="4"/>
          </p:cNvCxnSpPr>
          <p:nvPr/>
        </p:nvCxnSpPr>
        <p:spPr>
          <a:xfrm>
            <a:off x="8555831" y="3840956"/>
            <a:ext cx="1952673" cy="292367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33E649-C919-9454-EB58-DECB95BA996F}"/>
              </a:ext>
            </a:extLst>
          </p:cNvPr>
          <p:cNvCxnSpPr>
            <a:endCxn id="28" idx="7"/>
          </p:cNvCxnSpPr>
          <p:nvPr/>
        </p:nvCxnSpPr>
        <p:spPr>
          <a:xfrm>
            <a:off x="7298531" y="3929063"/>
            <a:ext cx="1739523" cy="1119289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9E2230-5A8E-942A-BCDD-20546A89ED12}"/>
              </a:ext>
            </a:extLst>
          </p:cNvPr>
          <p:cNvCxnSpPr>
            <a:cxnSpLocks/>
          </p:cNvCxnSpPr>
          <p:nvPr/>
        </p:nvCxnSpPr>
        <p:spPr>
          <a:xfrm flipV="1">
            <a:off x="6881813" y="5413810"/>
            <a:ext cx="2029540" cy="670284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5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DFE0-EBB7-8522-5B5A-1D25D759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Drawings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51D751-1F2E-5190-2494-957D3A44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74945" cy="44293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dirty="0"/>
              <a:t>Drawing areas to review: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G-series or A-series sheets for specific or basis-of-design firestop assemblies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Code drawings (usually in the G-series) for locations of fire-rated assemblies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Mechanical, electrical, plumbing, and special systems drawings for routing of ducts, conduit, piping, cabling, etc. through fire-rated assemblies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253E9-0985-99DF-A949-A29DECEB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98" y="1875338"/>
            <a:ext cx="4606288" cy="3072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80149-3D8E-522C-0CDB-712C3F58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835" y="3598545"/>
            <a:ext cx="2609850" cy="2609850"/>
          </a:xfrm>
          <a:prstGeom prst="ellipse">
            <a:avLst/>
          </a:prstGeom>
          <a:ln w="19050">
            <a:solidFill>
              <a:srgbClr val="FF0000"/>
            </a:solidFill>
          </a:ln>
          <a:effectLst>
            <a:outerShdw blurRad="1651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E1B4A56-6363-F369-4753-B30393E6D0F5}"/>
              </a:ext>
            </a:extLst>
          </p:cNvPr>
          <p:cNvSpPr/>
          <p:nvPr/>
        </p:nvSpPr>
        <p:spPr>
          <a:xfrm>
            <a:off x="8886085" y="3490172"/>
            <a:ext cx="386504" cy="38650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7541EF-1613-B025-B869-889BB06254CF}"/>
              </a:ext>
            </a:extLst>
          </p:cNvPr>
          <p:cNvCxnSpPr>
            <a:endCxn id="10" idx="0"/>
          </p:cNvCxnSpPr>
          <p:nvPr/>
        </p:nvCxnSpPr>
        <p:spPr>
          <a:xfrm flipV="1">
            <a:off x="7447703" y="3490172"/>
            <a:ext cx="1631634" cy="10837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B9B355-1669-0EAE-49E8-CD07C6789633}"/>
              </a:ext>
            </a:extLst>
          </p:cNvPr>
          <p:cNvCxnSpPr>
            <a:endCxn id="10" idx="6"/>
          </p:cNvCxnSpPr>
          <p:nvPr/>
        </p:nvCxnSpPr>
        <p:spPr>
          <a:xfrm flipV="1">
            <a:off x="8886085" y="3683424"/>
            <a:ext cx="386504" cy="1529132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4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52AFA1D-F1C1-3B1E-04EE-AACD3DDA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57" y="2181849"/>
            <a:ext cx="4543423" cy="324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ADFE0-EBB7-8522-5B5A-1D25D759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Drawings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51D751-1F2E-5190-2494-957D3A44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74945" cy="44293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dirty="0"/>
              <a:t>Drawing areas to review: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G-series or A-series sheets for specific or basis-of-design firestop assemblies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Code drawings (usually in the G-series) for locations of fire-rated assemblies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Mechanical, electrical, plumbing, and special systems drawings for routing of ducts, conduit, piping, cabling, etc. through fire-rated assemblies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Wall, floor, and roof types to determine construction of assemblies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8BFD75-FB7A-A428-CD77-E6726795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90" y="3429000"/>
            <a:ext cx="2777490" cy="2777490"/>
          </a:xfrm>
          <a:prstGeom prst="ellipse">
            <a:avLst/>
          </a:prstGeom>
          <a:ln w="19050">
            <a:solidFill>
              <a:srgbClr val="FF0000"/>
            </a:solidFill>
          </a:ln>
          <a:effectLst>
            <a:outerShdw blurRad="1651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A303138-CFA8-0559-50D3-6FFDE03DB7D8}"/>
              </a:ext>
            </a:extLst>
          </p:cNvPr>
          <p:cNvSpPr/>
          <p:nvPr/>
        </p:nvSpPr>
        <p:spPr>
          <a:xfrm>
            <a:off x="8183880" y="2240280"/>
            <a:ext cx="868680" cy="86868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A44D7-9344-7AD4-01D7-D48B05BC91DA}"/>
              </a:ext>
            </a:extLst>
          </p:cNvPr>
          <p:cNvCxnSpPr>
            <a:cxnSpLocks/>
          </p:cNvCxnSpPr>
          <p:nvPr/>
        </p:nvCxnSpPr>
        <p:spPr>
          <a:xfrm flipH="1">
            <a:off x="7393781" y="2524125"/>
            <a:ext cx="816769" cy="169783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F59CE3-267A-E376-2AE2-C56DA83A26E3}"/>
              </a:ext>
            </a:extLst>
          </p:cNvPr>
          <p:cNvCxnSpPr/>
          <p:nvPr/>
        </p:nvCxnSpPr>
        <p:spPr>
          <a:xfrm>
            <a:off x="9032081" y="2542223"/>
            <a:ext cx="864394" cy="1613058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45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9405-9FEF-2261-07CC-BD2A24B5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Building Code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CF8A-76A4-4053-7867-D8AAAEE78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it all begins</a:t>
            </a:r>
          </a:p>
        </p:txBody>
      </p:sp>
    </p:spTree>
    <p:extLst>
      <p:ext uri="{BB962C8B-B14F-4D97-AF65-F5344CB8AC3E}">
        <p14:creationId xmlns:p14="http://schemas.microsoft.com/office/powerpoint/2010/main" val="4216994276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3232F8-D518-921C-A237-AC3AE98B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56" y="2190180"/>
            <a:ext cx="4543424" cy="324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ADFE0-EBB7-8522-5B5A-1D25D759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Drawings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51D751-1F2E-5190-2494-957D3A44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74945" cy="44293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Drawing areas to review: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G-series or A-series sheets for specific or basis-of-design firestop assemblies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Code drawings (usually in the G-series) for locations of fire-rated assemblies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Mechanical, electrical, plumbing, and special systems drawings for routing of ducts, conduit, piping, cabling, etc. through fire-rated assemblies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Wall, floor, and roof types to determine construction of assemblies</a:t>
            </a:r>
          </a:p>
          <a:p>
            <a:pPr lvl="1"/>
            <a:r>
              <a:rPr lang="en-US" dirty="0"/>
              <a:t>Wall sections for perimeter fire-containment system conditions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C5B944-3FE4-B7E7-FE3C-62B702DA3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602" y="1785937"/>
            <a:ext cx="2886075" cy="2886075"/>
          </a:xfrm>
          <a:prstGeom prst="ellipse">
            <a:avLst/>
          </a:prstGeom>
          <a:ln w="19050">
            <a:solidFill>
              <a:srgbClr val="FF0000"/>
            </a:solidFill>
          </a:ln>
          <a:effectLst>
            <a:outerShdw blurRad="1651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81BBAD7-FFAD-4551-16A0-63874A111998}"/>
              </a:ext>
            </a:extLst>
          </p:cNvPr>
          <p:cNvSpPr/>
          <p:nvPr/>
        </p:nvSpPr>
        <p:spPr>
          <a:xfrm>
            <a:off x="7120889" y="4014788"/>
            <a:ext cx="369094" cy="36909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885973-D6CA-A1D6-B2D9-3C459A278CE4}"/>
              </a:ext>
            </a:extLst>
          </p:cNvPr>
          <p:cNvCxnSpPr>
            <a:stCxn id="10" idx="1"/>
          </p:cNvCxnSpPr>
          <p:nvPr/>
        </p:nvCxnSpPr>
        <p:spPr>
          <a:xfrm flipV="1">
            <a:off x="7174942" y="2300288"/>
            <a:ext cx="1780939" cy="176855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77E778-1C17-554B-03B9-4804A251BE20}"/>
              </a:ext>
            </a:extLst>
          </p:cNvPr>
          <p:cNvCxnSpPr>
            <a:stCxn id="10" idx="4"/>
          </p:cNvCxnSpPr>
          <p:nvPr/>
        </p:nvCxnSpPr>
        <p:spPr>
          <a:xfrm>
            <a:off x="7305436" y="4383882"/>
            <a:ext cx="2591039" cy="28813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4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E378F3-9642-471B-8215-AA3288422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405F82-F7FB-4124-AE2B-3D69A007C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592C2-52DD-1D98-F892-899E866C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Contract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52253-86EC-1A2F-3DD6-C660BF66E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Specifications detail the qualitative requirements for products, materials, and equipment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There are four methods of specifying: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Performance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Descriptive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Reference standard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Proprietary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AE29FD-C3A6-46E4-BF94-132A4C4EE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1D64DF-A0CD-14C3-BC04-23E61FEF3614}"/>
              </a:ext>
            </a:extLst>
          </p:cNvPr>
          <p:cNvGrpSpPr/>
          <p:nvPr/>
        </p:nvGrpSpPr>
        <p:grpSpPr>
          <a:xfrm>
            <a:off x="8251982" y="1286528"/>
            <a:ext cx="3294253" cy="4263151"/>
            <a:chOff x="6235238" y="1280160"/>
            <a:chExt cx="3471083" cy="4491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document with text on it&#10;&#10;Description automatically generated">
              <a:extLst>
                <a:ext uri="{FF2B5EF4-FFF2-40B4-BE49-F238E27FC236}">
                  <a16:creationId xmlns:a16="http://schemas.microsoft.com/office/drawing/2014/main" id="{145DFF10-709A-B73E-E9A3-9AB45A941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5238" y="1280160"/>
              <a:ext cx="3471083" cy="4491990"/>
            </a:xfrm>
            <a:prstGeom prst="rect">
              <a:avLst/>
            </a:prstGeom>
            <a:effectLst>
              <a:outerShdw blurRad="1397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C0171-5FD5-8BE1-0A92-FE16467C40EC}"/>
                </a:ext>
              </a:extLst>
            </p:cNvPr>
            <p:cNvSpPr/>
            <p:nvPr/>
          </p:nvSpPr>
          <p:spPr>
            <a:xfrm>
              <a:off x="6469380" y="1377315"/>
              <a:ext cx="3108960" cy="29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95CC7D-6922-EA89-4A94-0A5C798E0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47103" y="6156444"/>
            <a:ext cx="1156915" cy="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849A-B2A5-9F0E-111A-EB29BD6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03E1-5E21-5F97-642E-30459933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1790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many cases, a firestop specification will utilize all four of the methods:</a:t>
            </a:r>
          </a:p>
          <a:p>
            <a:pPr lvl="2"/>
            <a:r>
              <a:rPr lang="en-US" b="1" dirty="0"/>
              <a:t>Performance:</a:t>
            </a:r>
            <a:r>
              <a:rPr lang="en-US" dirty="0"/>
              <a:t> </a:t>
            </a:r>
          </a:p>
          <a:p>
            <a:pPr marL="576072" lvl="3" indent="0">
              <a:buNone/>
            </a:pPr>
            <a:r>
              <a:rPr lang="en-US" dirty="0"/>
              <a:t>“F-Rating: Not less than the fire-resistance rating of the wall penetrated.”</a:t>
            </a:r>
          </a:p>
          <a:p>
            <a:pPr lvl="2"/>
            <a:r>
              <a:rPr lang="en-US" b="1" dirty="0"/>
              <a:t>Descriptive:</a:t>
            </a:r>
            <a:r>
              <a:rPr lang="en-US" dirty="0"/>
              <a:t> </a:t>
            </a:r>
          </a:p>
          <a:p>
            <a:pPr marL="685800" lvl="3" indent="-109728">
              <a:buNone/>
            </a:pPr>
            <a:r>
              <a:rPr lang="en-US" dirty="0"/>
              <a:t>“Provide components for each penetration firestopping system that do not contain ethylene glycol.”</a:t>
            </a:r>
          </a:p>
          <a:p>
            <a:pPr lvl="2"/>
            <a:r>
              <a:rPr lang="en-US" b="1" dirty="0"/>
              <a:t>Reference Standard: </a:t>
            </a:r>
          </a:p>
          <a:p>
            <a:pPr marL="685800" lvl="3" indent="-109728">
              <a:buNone/>
            </a:pPr>
            <a:r>
              <a:rPr lang="en-US" dirty="0"/>
              <a:t>“Penetrations in Fire-Resistance-Rated Walls: Penetration firestopping systems with ratings determined in accordance with ASTM E814 or UL 1479.”</a:t>
            </a:r>
          </a:p>
          <a:p>
            <a:pPr lvl="2"/>
            <a:r>
              <a:rPr lang="en-US" b="1" dirty="0"/>
              <a:t>Proprietary: </a:t>
            </a:r>
          </a:p>
          <a:p>
            <a:pPr marL="685800" lvl="3" indent="-109728">
              <a:buNone/>
            </a:pPr>
            <a:r>
              <a:rPr lang="en-US" dirty="0"/>
              <a:t>“Manufacturers: Subject to compliance with requirements, provide products by one of the following:</a:t>
            </a:r>
          </a:p>
          <a:p>
            <a:pPr marL="749808" lvl="4" indent="0">
              <a:buNone/>
            </a:pPr>
            <a:r>
              <a:rPr lang="en-US" dirty="0"/>
              <a:t>“ABC Company.</a:t>
            </a:r>
          </a:p>
          <a:p>
            <a:pPr marL="749808" lvl="4" indent="0">
              <a:buNone/>
            </a:pPr>
            <a:r>
              <a:rPr lang="en-US" dirty="0"/>
              <a:t>“LMNOP Inc.</a:t>
            </a:r>
          </a:p>
          <a:p>
            <a:pPr marL="749808" lvl="4" indent="0">
              <a:buNone/>
            </a:pPr>
            <a:r>
              <a:rPr lang="en-US" dirty="0"/>
              <a:t>“XYZ International.”</a:t>
            </a:r>
          </a:p>
        </p:txBody>
      </p:sp>
    </p:spTree>
    <p:extLst>
      <p:ext uri="{BB962C8B-B14F-4D97-AF65-F5344CB8AC3E}">
        <p14:creationId xmlns:p14="http://schemas.microsoft.com/office/powerpoint/2010/main" val="3919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sterFormat 2020 Edition">
            <a:extLst>
              <a:ext uri="{FF2B5EF4-FFF2-40B4-BE49-F238E27FC236}">
                <a16:creationId xmlns:a16="http://schemas.microsoft.com/office/drawing/2014/main" id="{C511FFE4-5048-4863-BCC4-D2BFEBA4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317" y="342690"/>
            <a:ext cx="1133364" cy="14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5849A-B2A5-9F0E-111A-EB29BD6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03E1-5E21-5F97-642E-30459933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966961" cy="4417906"/>
          </a:xfrm>
        </p:spPr>
        <p:txBody>
          <a:bodyPr>
            <a:normAutofit/>
          </a:bodyPr>
          <a:lstStyle/>
          <a:p>
            <a:r>
              <a:rPr lang="en-US" dirty="0"/>
              <a:t>Firestopping requirements are specified in Division 07 in the following possible sections:</a:t>
            </a:r>
          </a:p>
          <a:p>
            <a:pPr lvl="1"/>
            <a:r>
              <a:rPr lang="en-US" dirty="0"/>
              <a:t>07 84 00—Firestopping </a:t>
            </a:r>
          </a:p>
          <a:p>
            <a:pPr lvl="2"/>
            <a:r>
              <a:rPr lang="en-US" dirty="0"/>
              <a:t>07 84 13—Penetration Firestopping</a:t>
            </a:r>
          </a:p>
          <a:p>
            <a:pPr lvl="2"/>
            <a:r>
              <a:rPr lang="en-US" dirty="0"/>
              <a:t>07 84 43—Joint Firestopping </a:t>
            </a:r>
            <a:r>
              <a:rPr lang="en-US" i="1" dirty="0"/>
              <a:t>(may include building perimeter firestopping)</a:t>
            </a:r>
          </a:p>
          <a:p>
            <a:pPr lvl="2"/>
            <a:r>
              <a:rPr lang="en-US" dirty="0"/>
              <a:t>07 84 53—Building Perimeter Firestopping</a:t>
            </a:r>
          </a:p>
          <a:p>
            <a:r>
              <a:rPr lang="en-US" dirty="0"/>
              <a:t>Lesser-known firestop specification sections:</a:t>
            </a:r>
          </a:p>
          <a:p>
            <a:pPr lvl="1"/>
            <a:r>
              <a:rPr lang="en-US" dirty="0"/>
              <a:t>07 05 53—Fire and Smoke Assembly Identification</a:t>
            </a:r>
          </a:p>
          <a:p>
            <a:pPr lvl="1"/>
            <a:r>
              <a:rPr lang="en-US" dirty="0"/>
              <a:t>07 06 80—Schedules for Fire and Smoke Protection</a:t>
            </a:r>
          </a:p>
          <a:p>
            <a:pPr lvl="2"/>
            <a:r>
              <a:rPr lang="en-US" dirty="0"/>
              <a:t>07 06 80.16—Firestopping Schedule</a:t>
            </a:r>
          </a:p>
        </p:txBody>
      </p:sp>
    </p:spTree>
    <p:extLst>
      <p:ext uri="{BB962C8B-B14F-4D97-AF65-F5344CB8AC3E}">
        <p14:creationId xmlns:p14="http://schemas.microsoft.com/office/powerpoint/2010/main" val="7914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sterFormat 2020 Edition">
            <a:extLst>
              <a:ext uri="{FF2B5EF4-FFF2-40B4-BE49-F238E27FC236}">
                <a16:creationId xmlns:a16="http://schemas.microsoft.com/office/drawing/2014/main" id="{C511FFE4-5048-4863-BCC4-D2BFEBA4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317" y="342690"/>
            <a:ext cx="1133364" cy="14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5849A-B2A5-9F0E-111A-EB29BD6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03E1-5E21-5F97-642E-30459933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966961" cy="44179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Firestopping requirements may also be found in the following locations:</a:t>
            </a:r>
          </a:p>
          <a:p>
            <a:pPr lvl="1"/>
            <a:r>
              <a:rPr lang="en-US" dirty="0"/>
              <a:t>Division 21 – Fire Suppression</a:t>
            </a:r>
          </a:p>
          <a:p>
            <a:pPr lvl="1"/>
            <a:r>
              <a:rPr lang="en-US" dirty="0"/>
              <a:t>Division 22 – Plumbing</a:t>
            </a:r>
          </a:p>
          <a:p>
            <a:pPr lvl="1"/>
            <a:r>
              <a:rPr lang="en-US" dirty="0"/>
              <a:t>Division 23 – Heating, Ventilating, and Air Conditioning (HVAC)</a:t>
            </a:r>
          </a:p>
          <a:p>
            <a:pPr lvl="1"/>
            <a:r>
              <a:rPr lang="en-US" dirty="0"/>
              <a:t>Division 26 – Electrical </a:t>
            </a:r>
          </a:p>
          <a:p>
            <a:pPr lvl="1"/>
            <a:r>
              <a:rPr lang="en-US" dirty="0"/>
              <a:t>Division 27 – Communications </a:t>
            </a:r>
          </a:p>
          <a:p>
            <a:pPr lvl="1"/>
            <a:r>
              <a:rPr lang="en-US" dirty="0"/>
              <a:t>Division 28 – Electronic Safety and Security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Requirements in the above follow the “</a:t>
            </a:r>
            <a:r>
              <a:rPr lang="en-US" i="1" dirty="0">
                <a:solidFill>
                  <a:schemeClr val="accent2"/>
                </a:solidFill>
              </a:rPr>
              <a:t>you poke it, you patch it</a:t>
            </a:r>
            <a:r>
              <a:rPr lang="en-US" dirty="0"/>
              <a:t>” concept</a:t>
            </a:r>
          </a:p>
        </p:txBody>
      </p:sp>
    </p:spTree>
    <p:extLst>
      <p:ext uri="{BB962C8B-B14F-4D97-AF65-F5344CB8AC3E}">
        <p14:creationId xmlns:p14="http://schemas.microsoft.com/office/powerpoint/2010/main" val="33917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sterFormat 2020 Edition">
            <a:extLst>
              <a:ext uri="{FF2B5EF4-FFF2-40B4-BE49-F238E27FC236}">
                <a16:creationId xmlns:a16="http://schemas.microsoft.com/office/drawing/2014/main" id="{C511FFE4-5048-4863-BCC4-D2BFEBA4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317" y="342690"/>
            <a:ext cx="1133364" cy="14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5849A-B2A5-9F0E-111A-EB29BD6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03E1-5E21-5F97-642E-30459933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966961" cy="44179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Firestopping requirements may also be found in the following locations: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21 – Fire Suppression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22 – Plumbing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23 – Heating, Ventilating, and Air Conditioning (HVAC)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26 – Electrical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27 – Communications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28 – Electronic Safety and Security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Requirements in the above follow the “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you poke it, you patch 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” concept</a:t>
            </a:r>
          </a:p>
        </p:txBody>
      </p:sp>
      <p:pic>
        <p:nvPicPr>
          <p:cNvPr id="6" name="Picture 5" descr="A red paint on a white surface&#10;&#10;Description automatically generated">
            <a:extLst>
              <a:ext uri="{FF2B5EF4-FFF2-40B4-BE49-F238E27FC236}">
                <a16:creationId xmlns:a16="http://schemas.microsoft.com/office/drawing/2014/main" id="{C8748EBD-AC34-0934-95C0-75136CD3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02" y="1669415"/>
            <a:ext cx="5278755" cy="351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941DCD-51B1-4E25-C384-BFC988D5124C}"/>
              </a:ext>
            </a:extLst>
          </p:cNvPr>
          <p:cNvSpPr txBox="1"/>
          <p:nvPr/>
        </p:nvSpPr>
        <p:spPr>
          <a:xfrm>
            <a:off x="3600450" y="1845734"/>
            <a:ext cx="1611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idea is to avoid this type of installation</a:t>
            </a:r>
          </a:p>
        </p:txBody>
      </p:sp>
    </p:spTree>
    <p:extLst>
      <p:ext uri="{BB962C8B-B14F-4D97-AF65-F5344CB8AC3E}">
        <p14:creationId xmlns:p14="http://schemas.microsoft.com/office/powerpoint/2010/main" val="17555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sterFormat 2020 Edition">
            <a:extLst>
              <a:ext uri="{FF2B5EF4-FFF2-40B4-BE49-F238E27FC236}">
                <a16:creationId xmlns:a16="http://schemas.microsoft.com/office/drawing/2014/main" id="{C511FFE4-5048-4863-BCC4-D2BFEBA4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317" y="342690"/>
            <a:ext cx="1133364" cy="14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5849A-B2A5-9F0E-111A-EB29BD6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03E1-5E21-5F97-642E-30459933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966961" cy="44179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Firestopping requirements may also be found in the following locations: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21 – Fire Suppression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22 – Plumbing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23 – Heating, Ventilating, and Air Conditioning (HVAC)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26 – Electrical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27 – Communications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Division 28 – Electronic Safety and Security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Requirements in the above follow the “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you poke it, you patch 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” concept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E7C99-221D-407C-CCE7-ABF4BEE79781}"/>
              </a:ext>
            </a:extLst>
          </p:cNvPr>
          <p:cNvSpPr txBox="1"/>
          <p:nvPr/>
        </p:nvSpPr>
        <p:spPr>
          <a:xfrm>
            <a:off x="4049077" y="2274838"/>
            <a:ext cx="4154805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 w="22225">
            <a:solidFill>
              <a:schemeClr val="accent2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Best Practice is to keep </a:t>
            </a:r>
            <a:r>
              <a:rPr lang="en-US" sz="3600" b="1" u="sng" dirty="0"/>
              <a:t>all</a:t>
            </a:r>
            <a:r>
              <a:rPr lang="en-US" sz="3600" dirty="0"/>
              <a:t> firestopping requirements in Division 07.</a:t>
            </a:r>
          </a:p>
        </p:txBody>
      </p:sp>
    </p:spTree>
    <p:extLst>
      <p:ext uri="{BB962C8B-B14F-4D97-AF65-F5344CB8AC3E}">
        <p14:creationId xmlns:p14="http://schemas.microsoft.com/office/powerpoint/2010/main" val="17406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F1A52A-09FB-2F35-1DAF-E0358A02B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317" y="342690"/>
            <a:ext cx="1133772" cy="14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5849A-B2A5-9F0E-111A-EB29BD6D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03E1-5E21-5F97-642E-30459933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9972675" cy="4417906"/>
          </a:xfrm>
        </p:spPr>
        <p:txBody>
          <a:bodyPr>
            <a:normAutofit/>
          </a:bodyPr>
          <a:lstStyle/>
          <a:p>
            <a:r>
              <a:rPr lang="en-US" dirty="0"/>
              <a:t>A specification section is separated into three PARTS: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PART 1 – GENERAL</a:t>
            </a:r>
          </a:p>
          <a:p>
            <a:pPr marL="514350" lvl="2" indent="-109728">
              <a:buNone/>
              <a:tabLst>
                <a:tab pos="571500" algn="l"/>
              </a:tabLst>
            </a:pPr>
            <a:r>
              <a:rPr lang="en-US" dirty="0"/>
              <a:t>“Describes administrative and procedural requirements unique to the section. Part 1 expands on subjects covered in Division 01, adding information unique to the section.”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PART 2 – PRODUCTS</a:t>
            </a:r>
          </a:p>
          <a:p>
            <a:pPr marL="514350" lvl="2" indent="-109728">
              <a:buNone/>
            </a:pPr>
            <a:r>
              <a:rPr lang="en-US" dirty="0"/>
              <a:t>“Describes the systems, assemblies, equipment, products, materials, fabrications, and mixes that are to be incorporated into the project.”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PART 3 – EXECUTION </a:t>
            </a:r>
          </a:p>
          <a:p>
            <a:pPr marL="514350" lvl="2" indent="-109728">
              <a:buNone/>
            </a:pPr>
            <a:r>
              <a:rPr lang="en-US" dirty="0"/>
              <a:t>“Describes field/site installation or application, including preparatory actions and post-installation cleaning and protection. Field/site-built assemblies and field/site-manufactured products and systems are included.”</a:t>
            </a:r>
          </a:p>
        </p:txBody>
      </p:sp>
    </p:spTree>
    <p:extLst>
      <p:ext uri="{BB962C8B-B14F-4D97-AF65-F5344CB8AC3E}">
        <p14:creationId xmlns:p14="http://schemas.microsoft.com/office/powerpoint/2010/main" val="30806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625BE-F45C-3BF3-AD14-A96E829E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  <a:br>
              <a:rPr lang="en-US" dirty="0"/>
            </a:br>
            <a:r>
              <a:rPr lang="en-US" sz="3600" dirty="0"/>
              <a:t>PART 1 – GENERAL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090F70-5B7C-A499-496E-E2DE7C95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5041"/>
          </a:xfrm>
        </p:spPr>
        <p:txBody>
          <a:bodyPr/>
          <a:lstStyle/>
          <a:p>
            <a:r>
              <a:rPr lang="en-US" dirty="0"/>
              <a:t>Pay particular attention to the following: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Submittals (Also look at Section 01 33 00—Submittal Procedures)</a:t>
            </a:r>
          </a:p>
          <a:p>
            <a:pPr lvl="2"/>
            <a:r>
              <a:rPr lang="en-US" dirty="0"/>
              <a:t>Product data</a:t>
            </a:r>
          </a:p>
          <a:p>
            <a:pPr lvl="2"/>
            <a:r>
              <a:rPr lang="en-US" dirty="0"/>
              <a:t>Engineering judgments</a:t>
            </a:r>
          </a:p>
          <a:p>
            <a:pPr lvl="2"/>
            <a:r>
              <a:rPr lang="en-US" dirty="0"/>
              <a:t>Qualification data (based on Quality Assurance requirements)</a:t>
            </a:r>
          </a:p>
          <a:p>
            <a:pPr lvl="2"/>
            <a:r>
              <a:rPr lang="en-US" dirty="0"/>
              <a:t>Installer certificates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Administrative Requirements</a:t>
            </a:r>
          </a:p>
          <a:p>
            <a:pPr lvl="2"/>
            <a:r>
              <a:rPr lang="en-US" dirty="0"/>
              <a:t>Preinstallation Meetings – May be required; however, whether in the specifications or not, the Appendices in ASTM E2174 and ASTM E2393 state “pre-construction” meetings should be held</a:t>
            </a:r>
          </a:p>
        </p:txBody>
      </p:sp>
    </p:spTree>
    <p:extLst>
      <p:ext uri="{BB962C8B-B14F-4D97-AF65-F5344CB8AC3E}">
        <p14:creationId xmlns:p14="http://schemas.microsoft.com/office/powerpoint/2010/main" val="26057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625BE-F45C-3BF3-AD14-A96E829E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Contract Specifications</a:t>
            </a:r>
            <a:br>
              <a:rPr lang="en-US"/>
            </a:br>
            <a:r>
              <a:rPr lang="en-US" sz="3600"/>
              <a:t>PART 1 – GENERAL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090F70-5B7C-A499-496E-E2DE7C95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5041"/>
          </a:xfrm>
        </p:spPr>
        <p:txBody>
          <a:bodyPr/>
          <a:lstStyle/>
          <a:p>
            <a:r>
              <a:rPr lang="en-US"/>
              <a:t>Pay particular attention to the following: </a:t>
            </a:r>
            <a:r>
              <a:rPr lang="en-US" i="1"/>
              <a:t>(cont.)</a:t>
            </a:r>
          </a:p>
          <a:p>
            <a:pPr lvl="1">
              <a:spcBef>
                <a:spcPts val="1200"/>
              </a:spcBef>
            </a:pPr>
            <a:r>
              <a:rPr lang="en-US"/>
              <a:t>Quality Assurance</a:t>
            </a:r>
          </a:p>
          <a:p>
            <a:pPr lvl="2"/>
            <a:r>
              <a:rPr lang="en-US"/>
              <a:t>Installer qualifications – FM-Approved per FM 4991 or UL Solutions Qualified Firestop Contractor Program</a:t>
            </a:r>
          </a:p>
          <a:p>
            <a:pPr lvl="2"/>
            <a:r>
              <a:rPr lang="en-US"/>
              <a:t>Mockups – May be required if appearance or quality of installation is important</a:t>
            </a:r>
            <a:endParaRPr lang="en-US" dirty="0"/>
          </a:p>
        </p:txBody>
      </p:sp>
      <p:pic>
        <p:nvPicPr>
          <p:cNvPr id="3" name="Picture 2" descr="A large concrete structure with pipes and a yellow ladder&#10;&#10;Description automatically generated with medium confidence">
            <a:extLst>
              <a:ext uri="{FF2B5EF4-FFF2-40B4-BE49-F238E27FC236}">
                <a16:creationId xmlns:a16="http://schemas.microsoft.com/office/drawing/2014/main" id="{08E2A7FE-4212-6B4B-6C96-264A7C86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069" y="3971924"/>
            <a:ext cx="1619920" cy="216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-up of a room&#10;&#10;Description automatically generated">
            <a:extLst>
              <a:ext uri="{FF2B5EF4-FFF2-40B4-BE49-F238E27FC236}">
                <a16:creationId xmlns:a16="http://schemas.microsoft.com/office/drawing/2014/main" id="{E3617932-CCA6-A906-5C75-DB6EA70D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065" y="3974038"/>
            <a:ext cx="3400425" cy="215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31574D-9469-0F9D-FEF6-FBBBCDD2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7B931-BDB8-6C36-2EFB-1C09EDB1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Fire-Resistive Assemblies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92A01-997C-4669-18A8-D1A1D258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343650" cy="445219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There are five different fire-resistive assemblies:</a:t>
            </a:r>
          </a:p>
          <a:p>
            <a:pPr lvl="1">
              <a:spcAft>
                <a:spcPts val="1200"/>
              </a:spcAft>
              <a:tabLst>
                <a:tab pos="5943600" algn="r"/>
              </a:tabLst>
            </a:pPr>
            <a:r>
              <a:rPr lang="en-US" dirty="0"/>
              <a:t>Fire walls 	2 to 4 hours</a:t>
            </a:r>
          </a:p>
          <a:p>
            <a:pPr lvl="1">
              <a:spcAft>
                <a:spcPts val="1200"/>
              </a:spcAft>
              <a:tabLst>
                <a:tab pos="5943600" algn="r"/>
              </a:tabLst>
            </a:pPr>
            <a:r>
              <a:rPr lang="en-US" dirty="0"/>
              <a:t>Fire barriers	1 to 4 hours</a:t>
            </a:r>
          </a:p>
          <a:p>
            <a:pPr lvl="1">
              <a:spcAft>
                <a:spcPts val="1200"/>
              </a:spcAft>
              <a:tabLst>
                <a:tab pos="5943600" algn="r"/>
              </a:tabLst>
            </a:pPr>
            <a:r>
              <a:rPr lang="en-US" dirty="0"/>
              <a:t>Fire partitions	1 hour</a:t>
            </a:r>
          </a:p>
          <a:p>
            <a:pPr lvl="1">
              <a:spcAft>
                <a:spcPts val="1200"/>
              </a:spcAft>
              <a:tabLst>
                <a:tab pos="5943600" algn="r"/>
              </a:tabLst>
            </a:pPr>
            <a:r>
              <a:rPr lang="en-US" dirty="0"/>
              <a:t>Smoke barriers	1 hour</a:t>
            </a:r>
          </a:p>
          <a:p>
            <a:pPr lvl="2">
              <a:spcAft>
                <a:spcPts val="1200"/>
              </a:spcAft>
              <a:tabLst>
                <a:tab pos="4572000" algn="r"/>
              </a:tabLst>
            </a:pPr>
            <a:r>
              <a:rPr lang="en-US" dirty="0"/>
              <a:t>Smoke partitions	0 hours</a:t>
            </a:r>
          </a:p>
          <a:p>
            <a:pPr lvl="1">
              <a:spcAft>
                <a:spcPts val="1200"/>
              </a:spcAft>
              <a:tabLst>
                <a:tab pos="5943600" algn="r"/>
              </a:tabLst>
            </a:pPr>
            <a:r>
              <a:rPr lang="en-US" dirty="0"/>
              <a:t>Horizontal assemblies	1 to 3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7265C-9468-E119-C683-C286B31DF15A}"/>
              </a:ext>
            </a:extLst>
          </p:cNvPr>
          <p:cNvSpPr txBox="1"/>
          <p:nvPr/>
        </p:nvSpPr>
        <p:spPr>
          <a:xfrm>
            <a:off x="7440930" y="2703195"/>
            <a:ext cx="3937634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1275">
            <a:solidFill>
              <a:schemeClr val="accent1"/>
            </a:solidFill>
          </a:ln>
          <a:effectLst>
            <a:outerShdw blurRad="50800" dist="114300" dir="2700000" algn="tl" rotWithShape="0">
              <a:prstClr val="black">
                <a:alpha val="2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Fire-resistance-rated walls, ceilings, or roofs that have protected openings to restrict the spread of fire</a:t>
            </a:r>
          </a:p>
        </p:txBody>
      </p:sp>
    </p:spTree>
    <p:extLst>
      <p:ext uri="{BB962C8B-B14F-4D97-AF65-F5344CB8AC3E}">
        <p14:creationId xmlns:p14="http://schemas.microsoft.com/office/powerpoint/2010/main" val="18055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625BE-F45C-3BF3-AD14-A96E829E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  <a:br>
              <a:rPr lang="en-US" dirty="0"/>
            </a:br>
            <a:r>
              <a:rPr lang="en-US" sz="3600" dirty="0"/>
              <a:t>PART 2 – PRODUCTS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090F70-5B7C-A499-496E-E2DE7C95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83616"/>
          </a:xfrm>
        </p:spPr>
        <p:txBody>
          <a:bodyPr>
            <a:normAutofit/>
          </a:bodyPr>
          <a:lstStyle/>
          <a:p>
            <a:r>
              <a:rPr lang="en-US" dirty="0"/>
              <a:t>Pay particular attention to the following: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Manufacturers/Products: May be proprietary or descriptive</a:t>
            </a:r>
          </a:p>
          <a:p>
            <a:pPr lvl="2"/>
            <a:r>
              <a:rPr lang="en-US" dirty="0"/>
              <a:t>May be limited by assemblies shown on drawings or listed in a schedule</a:t>
            </a:r>
          </a:p>
          <a:p>
            <a:pPr lvl="2"/>
            <a:r>
              <a:rPr lang="en-US" dirty="0"/>
              <a:t>Substitutions, if permitted, must comply with Section 01 25 00—Substitution Procedures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Ratings: As indicated on drawings, as listed in a schedule, or as specified</a:t>
            </a:r>
          </a:p>
          <a:p>
            <a:pPr lvl="2"/>
            <a:r>
              <a:rPr lang="en-US" dirty="0"/>
              <a:t>May require ratings not required by code, such as:</a:t>
            </a:r>
          </a:p>
          <a:p>
            <a:pPr lvl="3"/>
            <a:r>
              <a:rPr lang="en-US" dirty="0"/>
              <a:t>M-Rating for movement capability per </a:t>
            </a:r>
            <a:r>
              <a:rPr lang="en-US" dirty="0">
                <a:solidFill>
                  <a:schemeClr val="accent2"/>
                </a:solidFill>
              </a:rPr>
              <a:t>ASTM E3037 “Standard Test Method For Measuring Relative Movement Capabilities Of Through-Penetration Firestop Systems”</a:t>
            </a:r>
          </a:p>
          <a:p>
            <a:pPr lvl="3"/>
            <a:r>
              <a:rPr lang="en-US" dirty="0"/>
              <a:t>W-Rating for water resistance per UL 1479</a:t>
            </a:r>
          </a:p>
        </p:txBody>
      </p:sp>
    </p:spTree>
    <p:extLst>
      <p:ext uri="{BB962C8B-B14F-4D97-AF65-F5344CB8AC3E}">
        <p14:creationId xmlns:p14="http://schemas.microsoft.com/office/powerpoint/2010/main" val="41050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625BE-F45C-3BF3-AD14-A96E829E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Contract Specifications</a:t>
            </a:r>
            <a:br>
              <a:rPr lang="en-US" dirty="0"/>
            </a:br>
            <a:r>
              <a:rPr lang="en-US" sz="3600" dirty="0"/>
              <a:t>PART 3 – EXECUTION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090F70-5B7C-A499-496E-E2DE7C95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75031"/>
          </a:xfrm>
        </p:spPr>
        <p:txBody>
          <a:bodyPr/>
          <a:lstStyle/>
          <a:p>
            <a:r>
              <a:rPr lang="en-US" dirty="0"/>
              <a:t>Pay particular attention to the following: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Identification: Labeling of firestop systems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Special Inspection: May mention that systems are subject to special inspections</a:t>
            </a:r>
          </a:p>
          <a:p>
            <a:pPr lvl="2"/>
            <a:r>
              <a:rPr lang="en-US" dirty="0"/>
              <a:t>Owner-provided and not a requirement of the Installer</a:t>
            </a:r>
          </a:p>
          <a:p>
            <a:pPr lvl="2"/>
            <a:r>
              <a:rPr lang="en-US" dirty="0"/>
              <a:t>Inspected according to the following:</a:t>
            </a:r>
          </a:p>
          <a:p>
            <a:pPr lvl="3"/>
            <a:r>
              <a:rPr lang="en-US" dirty="0"/>
              <a:t>ASTM E2174 “Standard Practice for On-Site Inspection of Installed Firestops”</a:t>
            </a:r>
          </a:p>
          <a:p>
            <a:pPr lvl="3"/>
            <a:r>
              <a:rPr lang="en-US" dirty="0"/>
              <a:t>ASTM E2393 “Standard Practice for On-Site Inspection of Installed Fire Resistive Joint Systems and Perimeter Fire Barriers”</a:t>
            </a:r>
          </a:p>
          <a:p>
            <a:pPr lvl="2"/>
            <a:r>
              <a:rPr lang="en-US" dirty="0"/>
              <a:t>Installer must make necessary corrections</a:t>
            </a:r>
          </a:p>
        </p:txBody>
      </p:sp>
      <p:pic>
        <p:nvPicPr>
          <p:cNvPr id="3" name="Picture 2" descr="A yellow warning sign on a grey surface&#10;&#10;Description automatically generated">
            <a:extLst>
              <a:ext uri="{FF2B5EF4-FFF2-40B4-BE49-F238E27FC236}">
                <a16:creationId xmlns:a16="http://schemas.microsoft.com/office/drawing/2014/main" id="{49A7BFBB-6831-D1C5-32B5-DC7D9A641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4" r="30927"/>
          <a:stretch/>
        </p:blipFill>
        <p:spPr>
          <a:xfrm>
            <a:off x="10512742" y="1845733"/>
            <a:ext cx="1285876" cy="1988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2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E378F3-9642-471B-8215-AA3288422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405F82-F7FB-4124-AE2B-3D69A007C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592C2-52DD-1D98-F892-899E866C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Quality Assurance (QA) &amp;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Quality Control (QC)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52253-86EC-1A2F-3DD6-C660BF66E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97380"/>
            <a:ext cx="5977938" cy="39915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QA: </a:t>
            </a:r>
          </a:p>
          <a:p>
            <a:pPr marL="457200" indent="-171450">
              <a:buNone/>
              <a:tabLst>
                <a:tab pos="457200" algn="l"/>
              </a:tabLst>
            </a:pPr>
            <a:r>
              <a:rPr lang="en-US" sz="2400" dirty="0">
                <a:solidFill>
                  <a:srgbClr val="FFFFFF"/>
                </a:solidFill>
              </a:rPr>
              <a:t>“	The procedures for guarding against construction defects and deviations from the contract documents before and during the execution of the work.”</a:t>
            </a:r>
          </a:p>
          <a:p>
            <a:r>
              <a:rPr lang="en-US" b="1" dirty="0">
                <a:solidFill>
                  <a:srgbClr val="FFFFFF"/>
                </a:solidFill>
              </a:rPr>
              <a:t>QC:</a:t>
            </a:r>
          </a:p>
          <a:p>
            <a:pPr marL="400050" indent="-171450">
              <a:buNone/>
            </a:pPr>
            <a:r>
              <a:rPr lang="en-US" sz="2400" dirty="0">
                <a:solidFill>
                  <a:srgbClr val="FFFFFF"/>
                </a:solidFill>
              </a:rPr>
              <a:t>“	The procedures for evaluating completed activities and elements of the work for conformance with contract requirements.”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AE29FD-C3A6-46E4-BF94-132A4C4EE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5CC7D-6922-EA89-4A94-0A5C798E0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4" b="15785"/>
          <a:stretch/>
        </p:blipFill>
        <p:spPr>
          <a:xfrm>
            <a:off x="147103" y="6156444"/>
            <a:ext cx="1156915" cy="5488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C6BAB9E-7414-B9A1-C894-3CC9B8767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r="11064"/>
          <a:stretch/>
        </p:blipFill>
        <p:spPr bwMode="auto">
          <a:xfrm>
            <a:off x="7783829" y="988695"/>
            <a:ext cx="4234815" cy="4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5B28E-5E73-DC21-6EC9-DAB07F613904}"/>
              </a:ext>
            </a:extLst>
          </p:cNvPr>
          <p:cNvSpPr txBox="1"/>
          <p:nvPr/>
        </p:nvSpPr>
        <p:spPr>
          <a:xfrm>
            <a:off x="3360657" y="6451389"/>
            <a:ext cx="4187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Quotes are from CSI’s </a:t>
            </a:r>
            <a:r>
              <a:rPr lang="en-US" sz="1200" i="1" dirty="0">
                <a:solidFill>
                  <a:schemeClr val="bg1"/>
                </a:solidFill>
              </a:rPr>
              <a:t>Project Delivery Practice Guide</a:t>
            </a:r>
            <a:r>
              <a:rPr lang="en-US" sz="1200" dirty="0">
                <a:solidFill>
                  <a:schemeClr val="bg1"/>
                </a:solidFill>
              </a:rPr>
              <a:t>, 3</a:t>
            </a:r>
            <a:r>
              <a:rPr lang="en-US" sz="1200" baseline="30000" dirty="0">
                <a:solidFill>
                  <a:schemeClr val="bg1"/>
                </a:solidFill>
              </a:rPr>
              <a:t>rd</a:t>
            </a:r>
            <a:r>
              <a:rPr lang="en-US" sz="1200" dirty="0">
                <a:solidFill>
                  <a:schemeClr val="bg1"/>
                </a:solidFill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1599315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11DD-A8CE-E502-2F3F-35708CB7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Assurance/Quality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58FC-5453-8CA3-3A1D-8CD4490FE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64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Contractors/Installers: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FM-Approved Firestop Contractors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UL Solutions Qualified Firestop Contractor Program</a:t>
            </a:r>
          </a:p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Breeds an environment where firestop systems are installed correctly the first time and function as intended should they be called upon by fire and/or smoke</a:t>
            </a:r>
          </a:p>
          <a:p>
            <a:pPr lvl="1"/>
            <a:r>
              <a:rPr lang="en-US" dirty="0"/>
              <a:t>Owners and design professionals have elevated levels of confidence</a:t>
            </a:r>
          </a:p>
          <a:p>
            <a:pPr lvl="1"/>
            <a:r>
              <a:rPr lang="en-US" dirty="0"/>
              <a:t>Ensures consistency throughout the facility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DB83CCB-CAFA-45A7-93BC-27A60F0C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916" y="2805300"/>
            <a:ext cx="1066738" cy="5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turn to Main Page">
            <a:extLst>
              <a:ext uri="{FF2B5EF4-FFF2-40B4-BE49-F238E27FC236}">
                <a16:creationId xmlns:a16="http://schemas.microsoft.com/office/drawing/2014/main" id="{5ED99F9F-0310-8F4D-D3B4-3BA381E6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89" y="2268376"/>
            <a:ext cx="1193165" cy="5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wearing a hard hat and gloves using an object&#10;&#10;Description automatically generated">
            <a:extLst>
              <a:ext uri="{FF2B5EF4-FFF2-40B4-BE49-F238E27FC236}">
                <a16:creationId xmlns:a16="http://schemas.microsoft.com/office/drawing/2014/main" id="{4C96F4CB-4BB9-CFEB-B2A7-1E40E60E4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285" y="725804"/>
            <a:ext cx="2305335" cy="129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7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11DD-A8CE-E502-2F3F-35708CB7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Assurance/Quality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58FC-5453-8CA3-3A1D-8CD4490FE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64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Special Inspection Agency Approval: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IAS Special Inspector Accreditation</a:t>
            </a:r>
          </a:p>
          <a:p>
            <a:r>
              <a:rPr lang="en-US" dirty="0"/>
              <a:t>Special Inspector Approval: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IFC Firestop Inspector Certificate/Premier Certificate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ICC Firestopping Credential of Learning Achievement (CLA)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Applicable for </a:t>
            </a:r>
            <a:r>
              <a:rPr lang="en-US" dirty="0" err="1"/>
              <a:t>certificants</a:t>
            </a:r>
            <a:r>
              <a:rPr lang="en-US" dirty="0"/>
              <a:t> of the following:</a:t>
            </a:r>
          </a:p>
          <a:p>
            <a:pPr lvl="3"/>
            <a:r>
              <a:rPr lang="en-US" dirty="0"/>
              <a:t>UL, FM, or IFC programs (also by WABO for Washington state residents)</a:t>
            </a:r>
          </a:p>
          <a:p>
            <a:pPr lvl="3"/>
            <a:r>
              <a:rPr lang="en-US" dirty="0"/>
              <a:t>ICC Certified Building Plans Examiner/Inspector, Combo Plans Examiner/Inspector, MCP, or any ICC Special Inspector</a:t>
            </a:r>
          </a:p>
          <a:p>
            <a:pPr lvl="3"/>
            <a:r>
              <a:rPr lang="en-US" dirty="0"/>
              <a:t>OSHPD California Inspector Certification</a:t>
            </a:r>
          </a:p>
          <a:p>
            <a:endParaRPr lang="en-US" dirty="0"/>
          </a:p>
        </p:txBody>
      </p:sp>
      <p:pic>
        <p:nvPicPr>
          <p:cNvPr id="2060" name="Picture 12" descr="International Accreditation Service, Inc.">
            <a:extLst>
              <a:ext uri="{FF2B5EF4-FFF2-40B4-BE49-F238E27FC236}">
                <a16:creationId xmlns:a16="http://schemas.microsoft.com/office/drawing/2014/main" id="{36B2F019-02A5-D68A-335B-7B50159A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365059"/>
            <a:ext cx="1382077" cy="50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081176D-09FF-DD27-D334-3F2045BF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993" y="3494259"/>
            <a:ext cx="824970" cy="48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ternational Code Council">
            <a:extLst>
              <a:ext uri="{FF2B5EF4-FFF2-40B4-BE49-F238E27FC236}">
                <a16:creationId xmlns:a16="http://schemas.microsoft.com/office/drawing/2014/main" id="{68A39879-2049-A3EE-B675-AA2F9B3F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756" y="4219575"/>
            <a:ext cx="13239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clipboard with a pen&#10;&#10;Description automatically generated">
            <a:extLst>
              <a:ext uri="{FF2B5EF4-FFF2-40B4-BE49-F238E27FC236}">
                <a16:creationId xmlns:a16="http://schemas.microsoft.com/office/drawing/2014/main" id="{564DF272-44B8-093B-26CE-43E211D06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285" y="725804"/>
            <a:ext cx="2305335" cy="129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3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6A70-DD7C-A66A-65D5-2F6788FD5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5DE04-6FF8-BF99-384B-CAD6177F09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RONALD L. GEREN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FCSI, DISTINGUISHED MEMBER, AIA, CCS, CCCA, CDT, SCIP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OWNER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ron@specsandcodes.com</a:t>
            </a:r>
          </a:p>
        </p:txBody>
      </p:sp>
      <p:pic>
        <p:nvPicPr>
          <p:cNvPr id="9" name="Picture 8" descr="A logo with black and red text&#10;&#10;Description automatically generated">
            <a:extLst>
              <a:ext uri="{FF2B5EF4-FFF2-40B4-BE49-F238E27FC236}">
                <a16:creationId xmlns:a16="http://schemas.microsoft.com/office/drawing/2014/main" id="{B3200536-C98B-C7CC-BA82-B671254A6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7"/>
          <a:stretch/>
        </p:blipFill>
        <p:spPr>
          <a:xfrm>
            <a:off x="8747092" y="4455622"/>
            <a:ext cx="2721008" cy="1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6879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B931-BDB8-6C36-2EFB-1C09EDB1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Fire-Resistive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92A01-997C-4669-18A8-D1A1D258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6343650" cy="441219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There are two types of fire-resistive construction:</a:t>
            </a:r>
          </a:p>
          <a:p>
            <a:pPr lvl="1"/>
            <a:r>
              <a:rPr lang="en-US" dirty="0"/>
              <a:t>Exterior walls</a:t>
            </a:r>
          </a:p>
          <a:p>
            <a:pPr lvl="2"/>
            <a:r>
              <a:rPr lang="en-US" dirty="0"/>
              <a:t>Openings are only required to be protected if a wall is required to be fire-resistance-rated and openings exceed the allowable area for unprotected openings</a:t>
            </a:r>
          </a:p>
          <a:p>
            <a:pPr lvl="2"/>
            <a:r>
              <a:rPr lang="en-US" dirty="0"/>
              <a:t>Openings include joints and penetrations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Interior bearing walls</a:t>
            </a:r>
          </a:p>
          <a:p>
            <a:pPr lvl="2"/>
            <a:r>
              <a:rPr lang="en-US" dirty="0"/>
              <a:t>Openings, including joints and penetrations, are not required to be protected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13644-DA8E-363B-E900-50697DD63F51}"/>
              </a:ext>
            </a:extLst>
          </p:cNvPr>
          <p:cNvSpPr txBox="1"/>
          <p:nvPr/>
        </p:nvSpPr>
        <p:spPr>
          <a:xfrm>
            <a:off x="7440930" y="2703195"/>
            <a:ext cx="3937634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1275">
            <a:solidFill>
              <a:schemeClr val="accent1"/>
            </a:solidFill>
          </a:ln>
          <a:effectLst>
            <a:outerShdw blurRad="50800" dist="114300" dir="2700000" algn="tl" rotWithShape="0">
              <a:prstClr val="black">
                <a:alpha val="2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Fire-resistance-rated walls, ceilings, or roofs that are required to be protected per IBC Tables 601 and 705.5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A11DC-0710-7005-DF9A-A086E90A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0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FE76-6565-4FBB-24BD-50BFFE1C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714 – Penetrations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715-4C3F-2C7C-14A2-ABEFC0226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64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Main Locations for Requirements:</a:t>
            </a:r>
          </a:p>
          <a:p>
            <a:pPr lvl="1"/>
            <a:r>
              <a:rPr lang="en-US" dirty="0"/>
              <a:t>Section 714.4 – Requirements for fire-resistance-rated walls</a:t>
            </a:r>
          </a:p>
          <a:p>
            <a:pPr lvl="1"/>
            <a:r>
              <a:rPr lang="en-US" dirty="0"/>
              <a:t>Section 714.5 – Requirements for horizontal assemblies</a:t>
            </a:r>
          </a:p>
          <a:p>
            <a:r>
              <a:rPr lang="en-US" dirty="0"/>
              <a:t>Two Options:</a:t>
            </a:r>
          </a:p>
          <a:p>
            <a:pPr lvl="1"/>
            <a:r>
              <a:rPr lang="en-US" dirty="0"/>
              <a:t>Use assemblies as tested per ASTM E814 or UL 1479</a:t>
            </a:r>
          </a:p>
          <a:p>
            <a:pPr lvl="2"/>
            <a:r>
              <a:rPr lang="en-US" dirty="0"/>
              <a:t>Walls: F-rating equal to or greater than the fire-resistance rating of the wall assembly</a:t>
            </a:r>
          </a:p>
          <a:p>
            <a:pPr lvl="3"/>
            <a:r>
              <a:rPr lang="en-US" dirty="0"/>
              <a:t>Membrane Penetrations other than Electrical Boxes: F- and T-ratings ≥ rating of wall</a:t>
            </a:r>
          </a:p>
          <a:p>
            <a:pPr lvl="2"/>
            <a:r>
              <a:rPr lang="en-US" dirty="0"/>
              <a:t>Horizontal Assemblies: F- and T-ratings not less than one hour, but not less than the rating of the floor</a:t>
            </a:r>
          </a:p>
          <a:p>
            <a:pPr lvl="1"/>
            <a:r>
              <a:rPr lang="en-US" dirty="0"/>
              <a:t>Use assemblies as tested in the approved fire-resistance-rated assembly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58A09-FB1F-F5A6-2E8F-ABA6FCA15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0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FE76-6565-4FBB-24BD-50BFFE1C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714 – Penetrations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715-4C3F-2C7C-14A2-ABEFC0226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64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Main Locations for Requirements:</a:t>
            </a:r>
          </a:p>
          <a:p>
            <a:pPr lvl="1"/>
            <a:r>
              <a:rPr lang="en-US" dirty="0"/>
              <a:t>Section 714.4 – Requirements for fire-resistance-rated walls</a:t>
            </a:r>
          </a:p>
          <a:p>
            <a:pPr lvl="1"/>
            <a:r>
              <a:rPr lang="en-US" dirty="0"/>
              <a:t>Section 714.5 – Requirements for horizontal assemblies</a:t>
            </a:r>
          </a:p>
          <a:p>
            <a:r>
              <a:rPr lang="en-US" dirty="0"/>
              <a:t>Two Options:</a:t>
            </a:r>
          </a:p>
          <a:p>
            <a:pPr lvl="1"/>
            <a:r>
              <a:rPr lang="en-US" dirty="0"/>
              <a:t>Use assemblies as tested per </a:t>
            </a:r>
            <a:r>
              <a:rPr lang="en-US" dirty="0">
                <a:solidFill>
                  <a:schemeClr val="accent2"/>
                </a:solidFill>
              </a:rPr>
              <a:t>ASTM E814 </a:t>
            </a:r>
            <a:r>
              <a:rPr lang="en-US" dirty="0"/>
              <a:t>or UL 1479</a:t>
            </a:r>
          </a:p>
          <a:p>
            <a:pPr lvl="2"/>
            <a:r>
              <a:rPr lang="en-US" dirty="0"/>
              <a:t>Walls: F-rating equal to or greater than the fire-resistance rating of the wall assembly</a:t>
            </a:r>
          </a:p>
          <a:p>
            <a:pPr lvl="3"/>
            <a:r>
              <a:rPr lang="en-US" dirty="0"/>
              <a:t>Membrane Penetrations other than Electrical Boxes: F- and T-ratings ≥ rating of wall</a:t>
            </a:r>
          </a:p>
          <a:p>
            <a:pPr lvl="2"/>
            <a:r>
              <a:rPr lang="en-US" dirty="0"/>
              <a:t>Horizontal Assemblies: F- and T-ratings not less than one hour, but not less than the rating of the floor</a:t>
            </a:r>
          </a:p>
          <a:p>
            <a:pPr lvl="1"/>
            <a:r>
              <a:rPr lang="en-US" dirty="0"/>
              <a:t>Use assemblies as tested in the approved fire-resistance-rated assembly</a:t>
            </a:r>
          </a:p>
          <a:p>
            <a:endParaRPr lang="en-US" dirty="0"/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7695F01C-2F7B-3305-ECED-6F16586F7BD0}"/>
              </a:ext>
            </a:extLst>
          </p:cNvPr>
          <p:cNvSpPr/>
          <p:nvPr/>
        </p:nvSpPr>
        <p:spPr>
          <a:xfrm>
            <a:off x="5130165" y="1920239"/>
            <a:ext cx="2903220" cy="1743075"/>
          </a:xfrm>
          <a:prstGeom prst="downArrowCallout">
            <a:avLst>
              <a:gd name="adj1" fmla="val 25000"/>
              <a:gd name="adj2" fmla="val 42049"/>
              <a:gd name="adj3" fmla="val 22377"/>
              <a:gd name="adj4" fmla="val 64977"/>
            </a:avLst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“Standard Test Method For Fire Tests Of Penetration Firestop Systems”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D4CD7-F350-4302-F144-321EE76E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03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FE76-6565-4FBB-24BD-50BFFE1C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714 – Penetrations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715-4C3F-2C7C-14A2-ABEFC0226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64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Main Locations for Requirements:</a:t>
            </a:r>
          </a:p>
          <a:p>
            <a:pPr lvl="1"/>
            <a:r>
              <a:rPr lang="en-US" dirty="0"/>
              <a:t>Section 714.4 – Requirements for fire-resistance-rated walls</a:t>
            </a:r>
          </a:p>
          <a:p>
            <a:pPr lvl="1"/>
            <a:r>
              <a:rPr lang="en-US" dirty="0"/>
              <a:t>Section 714.5 – Requirements for horizontal assemblies</a:t>
            </a:r>
          </a:p>
          <a:p>
            <a:r>
              <a:rPr lang="en-US" dirty="0"/>
              <a:t>Two Options:</a:t>
            </a:r>
          </a:p>
          <a:p>
            <a:pPr lvl="1"/>
            <a:r>
              <a:rPr lang="en-US" dirty="0"/>
              <a:t>Use assemblies as tested per ASTM E814 or </a:t>
            </a:r>
            <a:r>
              <a:rPr lang="en-US" dirty="0">
                <a:solidFill>
                  <a:schemeClr val="accent2"/>
                </a:solidFill>
              </a:rPr>
              <a:t>UL 1479</a:t>
            </a:r>
          </a:p>
          <a:p>
            <a:pPr lvl="2"/>
            <a:r>
              <a:rPr lang="en-US" dirty="0"/>
              <a:t>Walls: F-rating equal to or greater than the fire-resistance rating of the wall assembly</a:t>
            </a:r>
          </a:p>
          <a:p>
            <a:pPr lvl="3"/>
            <a:r>
              <a:rPr lang="en-US" dirty="0"/>
              <a:t>Membrane Penetrations other than Electrical Boxes: F- and T-ratings ≥ rating of wall</a:t>
            </a:r>
          </a:p>
          <a:p>
            <a:pPr lvl="2"/>
            <a:r>
              <a:rPr lang="en-US" dirty="0"/>
              <a:t>Horizontal Assemblies: F- and T-ratings not less than one hour, but not less than the rating of the floor</a:t>
            </a:r>
          </a:p>
          <a:p>
            <a:pPr lvl="1"/>
            <a:r>
              <a:rPr lang="en-US" dirty="0"/>
              <a:t>Use assemblies as tested in the approved fire-resistance-rated assembly</a:t>
            </a:r>
          </a:p>
          <a:p>
            <a:endParaRPr lang="en-US" dirty="0"/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7695F01C-2F7B-3305-ECED-6F16586F7BD0}"/>
              </a:ext>
            </a:extLst>
          </p:cNvPr>
          <p:cNvSpPr/>
          <p:nvPr/>
        </p:nvSpPr>
        <p:spPr>
          <a:xfrm>
            <a:off x="6947535" y="1920239"/>
            <a:ext cx="2903220" cy="1743075"/>
          </a:xfrm>
          <a:prstGeom prst="downArrowCallout">
            <a:avLst>
              <a:gd name="adj1" fmla="val 25000"/>
              <a:gd name="adj2" fmla="val 42049"/>
              <a:gd name="adj3" fmla="val 22377"/>
              <a:gd name="adj4" fmla="val 64977"/>
            </a:avLst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“Standard For Fire Tests Of Penetration Firestops”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8F0B8-BD19-5EA2-8785-5DF4B541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FE76-6565-4FBB-24BD-50BFFE1C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IBC Section 714 – Penetrations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6715-4C3F-2C7C-14A2-ABEFC0226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Smoke Barriers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</a:t>
            </a:r>
            <a:r>
              <a:rPr lang="en-US" dirty="0"/>
              <a:t> 714.5.4): </a:t>
            </a:r>
          </a:p>
          <a:p>
            <a:pPr lvl="1"/>
            <a:r>
              <a:rPr lang="en-US" dirty="0"/>
              <a:t>Firestop systems tested for air leakage per UL 1479</a:t>
            </a:r>
          </a:p>
          <a:p>
            <a:pPr lvl="1"/>
            <a:r>
              <a:rPr lang="en-US" dirty="0"/>
              <a:t>L-Rating: Comply with one of the following…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dirty="0"/>
              <a:t>5.0 cfm per square foot of penetration opening for each through-penetration firestop system</a:t>
            </a:r>
          </a:p>
          <a:p>
            <a:pPr marL="841248" lvl="2" indent="-457200">
              <a:buFont typeface="+mj-lt"/>
              <a:buAutoNum type="arabicPeriod"/>
            </a:pPr>
            <a:r>
              <a:rPr lang="en-US" dirty="0"/>
              <a:t>Total cumulative leakage of 50 cfm for any 100 square feet of wall or floor area.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6A4A5-A073-6177-1292-E6ECD4F5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05" y="286603"/>
            <a:ext cx="1228595" cy="15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1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9980</TotalTime>
  <Words>2791</Words>
  <Application>Microsoft Office PowerPoint</Application>
  <PresentationFormat>Widescreen</PresentationFormat>
  <Paragraphs>314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Aptos</vt:lpstr>
      <vt:lpstr>Calibri</vt:lpstr>
      <vt:lpstr>Calibri Light</vt:lpstr>
      <vt:lpstr>Retrospect</vt:lpstr>
      <vt:lpstr>Stop the Spread</vt:lpstr>
      <vt:lpstr>Objectives</vt:lpstr>
      <vt:lpstr>Building Code Requirements</vt:lpstr>
      <vt:lpstr>Fire-Resistive Assemblies</vt:lpstr>
      <vt:lpstr>Fire-Resistive Construction</vt:lpstr>
      <vt:lpstr>IBC Section 714 – Penetrations </vt:lpstr>
      <vt:lpstr>IBC Section 714 – Penetrations </vt:lpstr>
      <vt:lpstr>IBC Section 714 – Penetrations </vt:lpstr>
      <vt:lpstr>IBC Section 714 – Penetrations </vt:lpstr>
      <vt:lpstr>IBC Section 714 – Penetrations </vt:lpstr>
      <vt:lpstr>IBC Section 715 – Joints and Voids</vt:lpstr>
      <vt:lpstr>IBC Section 715 – Joints and Voids</vt:lpstr>
      <vt:lpstr>IBC Section 715 – Joints and Voids</vt:lpstr>
      <vt:lpstr>IBC Section 717 – Ducts and Air Transfer Openings</vt:lpstr>
      <vt:lpstr>IBC Section 1705 – Required Special Inspections and Tests</vt:lpstr>
      <vt:lpstr>Selecting Firestop Assemblies</vt:lpstr>
      <vt:lpstr>Selecting Firestop Assemblies (cont.)</vt:lpstr>
      <vt:lpstr>PowerPoint Presentation</vt:lpstr>
      <vt:lpstr>PowerPoint Presentation</vt:lpstr>
      <vt:lpstr>PowerPoint Presentation</vt:lpstr>
      <vt:lpstr>Firestopping &amp; the Construction Documents</vt:lpstr>
      <vt:lpstr>What are Construction Documents?</vt:lpstr>
      <vt:lpstr>PowerPoint Presentation</vt:lpstr>
      <vt:lpstr>The Contract Drawings</vt:lpstr>
      <vt:lpstr>The Contract Drawings</vt:lpstr>
      <vt:lpstr>The Contract Drawings</vt:lpstr>
      <vt:lpstr>The Contract Drawings</vt:lpstr>
      <vt:lpstr>The Contract Drawings</vt:lpstr>
      <vt:lpstr>The Contract Drawings</vt:lpstr>
      <vt:lpstr>The Contract Drawings</vt:lpstr>
      <vt:lpstr>The Contract Specifications</vt:lpstr>
      <vt:lpstr>The Contract Specifications</vt:lpstr>
      <vt:lpstr>The Contract Specifications</vt:lpstr>
      <vt:lpstr>The Contract Specifications</vt:lpstr>
      <vt:lpstr>The Contract Specifications</vt:lpstr>
      <vt:lpstr>The Contract Specifications</vt:lpstr>
      <vt:lpstr>The Contract Specifications</vt:lpstr>
      <vt:lpstr>The Contract Specifications PART 1 – GENERAL </vt:lpstr>
      <vt:lpstr>The Contract Specifications PART 1 – GENERAL</vt:lpstr>
      <vt:lpstr>The Contract Specifications PART 2 – PRODUCTS </vt:lpstr>
      <vt:lpstr>The Contract Specifications PART 3 – EXECUTION </vt:lpstr>
      <vt:lpstr>Quality Assurance (QA) &amp; Quality Control (QC)</vt:lpstr>
      <vt:lpstr>Quality Assurance/Quality Control</vt:lpstr>
      <vt:lpstr>Quality Assurance/Quality Control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Nitty Gritty of the 07 84 00 Firestop Spec</dc:title>
  <dc:creator>ron@specsandcodes.com</dc:creator>
  <cp:lastModifiedBy>ron@specsandcodes.com</cp:lastModifiedBy>
  <cp:revision>84</cp:revision>
  <dcterms:created xsi:type="dcterms:W3CDTF">2024-03-30T22:18:02Z</dcterms:created>
  <dcterms:modified xsi:type="dcterms:W3CDTF">2025-07-30T16:15:18Z</dcterms:modified>
</cp:coreProperties>
</file>