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4"/>
  </p:sldMasterIdLst>
  <p:notesMasterIdLst>
    <p:notesMasterId r:id="rId72"/>
  </p:notesMasterIdLst>
  <p:handoutMasterIdLst>
    <p:handoutMasterId r:id="rId73"/>
  </p:handoutMasterIdLst>
  <p:sldIdLst>
    <p:sldId id="3777" r:id="rId5"/>
    <p:sldId id="3908" r:id="rId6"/>
    <p:sldId id="3952" r:id="rId7"/>
    <p:sldId id="3953" r:id="rId8"/>
    <p:sldId id="3782" r:id="rId9"/>
    <p:sldId id="3910" r:id="rId10"/>
    <p:sldId id="739" r:id="rId11"/>
    <p:sldId id="1033" r:id="rId12"/>
    <p:sldId id="3922" r:id="rId13"/>
    <p:sldId id="3923" r:id="rId14"/>
    <p:sldId id="3924" r:id="rId15"/>
    <p:sldId id="3804" r:id="rId16"/>
    <p:sldId id="3905" r:id="rId17"/>
    <p:sldId id="3925" r:id="rId18"/>
    <p:sldId id="3926" r:id="rId19"/>
    <p:sldId id="3928" r:id="rId20"/>
    <p:sldId id="3929" r:id="rId21"/>
    <p:sldId id="3807" r:id="rId22"/>
    <p:sldId id="3951" r:id="rId23"/>
    <p:sldId id="3912" r:id="rId24"/>
    <p:sldId id="3816" r:id="rId25"/>
    <p:sldId id="3817" r:id="rId26"/>
    <p:sldId id="3819" r:id="rId27"/>
    <p:sldId id="3835" r:id="rId28"/>
    <p:sldId id="3836" r:id="rId29"/>
    <p:sldId id="3837" r:id="rId30"/>
    <p:sldId id="3838" r:id="rId31"/>
    <p:sldId id="3839" r:id="rId32"/>
    <p:sldId id="3840" r:id="rId33"/>
    <p:sldId id="3944" r:id="rId34"/>
    <p:sldId id="3935" r:id="rId35"/>
    <p:sldId id="3949" r:id="rId36"/>
    <p:sldId id="3950" r:id="rId37"/>
    <p:sldId id="3936" r:id="rId38"/>
    <p:sldId id="3946" r:id="rId39"/>
    <p:sldId id="3937" r:id="rId40"/>
    <p:sldId id="3012" r:id="rId41"/>
    <p:sldId id="3698" r:id="rId42"/>
    <p:sldId id="2764" r:id="rId43"/>
    <p:sldId id="2765" r:id="rId44"/>
    <p:sldId id="2769" r:id="rId45"/>
    <p:sldId id="3938" r:id="rId46"/>
    <p:sldId id="2773" r:id="rId47"/>
    <p:sldId id="2955" r:id="rId48"/>
    <p:sldId id="2775" r:id="rId49"/>
    <p:sldId id="2778" r:id="rId50"/>
    <p:sldId id="3939" r:id="rId51"/>
    <p:sldId id="3940" r:id="rId52"/>
    <p:sldId id="3941" r:id="rId53"/>
    <p:sldId id="3942" r:id="rId54"/>
    <p:sldId id="3943" r:id="rId55"/>
    <p:sldId id="3907" r:id="rId56"/>
    <p:sldId id="3862" r:id="rId57"/>
    <p:sldId id="3867" r:id="rId58"/>
    <p:sldId id="3874" r:id="rId59"/>
    <p:sldId id="3881" r:id="rId60"/>
    <p:sldId id="619" r:id="rId61"/>
    <p:sldId id="3852" r:id="rId62"/>
    <p:sldId id="3947" r:id="rId63"/>
    <p:sldId id="3853" r:id="rId64"/>
    <p:sldId id="3883" r:id="rId65"/>
    <p:sldId id="3921" r:id="rId66"/>
    <p:sldId id="3948" r:id="rId67"/>
    <p:sldId id="3855" r:id="rId68"/>
    <p:sldId id="3856" r:id="rId69"/>
    <p:sldId id="293" r:id="rId70"/>
    <p:sldId id="3586" r:id="rId71"/>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0932"/>
    <a:srgbClr val="FF0000"/>
    <a:srgbClr val="C00000"/>
    <a:srgbClr val="C02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8" autoAdjust="0"/>
    <p:restoredTop sz="94510" autoAdjust="0"/>
  </p:normalViewPr>
  <p:slideViewPr>
    <p:cSldViewPr>
      <p:cViewPr varScale="1">
        <p:scale>
          <a:sx n="59" d="100"/>
          <a:sy n="59" d="100"/>
        </p:scale>
        <p:origin x="78" y="92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87" d="100"/>
          <a:sy n="87" d="100"/>
        </p:scale>
        <p:origin x="380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2" tIns="48322" rIns="96642" bIns="48322" rtlCol="0"/>
          <a:lstStyle>
            <a:lvl1pPr algn="l">
              <a:defRPr sz="1200"/>
            </a:lvl1pPr>
          </a:lstStyle>
          <a:p>
            <a:endParaRPr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42" tIns="48322" rIns="96642" bIns="48322" rtlCol="0"/>
          <a:lstStyle>
            <a:lvl1pPr algn="r">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2" tIns="48322" rIns="96642" bIns="48322" rtlCol="0" anchor="b"/>
          <a:lstStyle>
            <a:lvl1pPr algn="l">
              <a:defRPr sz="1200"/>
            </a:lvl1pPr>
          </a:lstStyle>
          <a:p>
            <a:endParaRPr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42" tIns="48322" rIns="96642" bIns="48322" rtlCol="0" anchor="b"/>
          <a:lstStyle>
            <a:lvl1pPr algn="r">
              <a:defRPr sz="1200"/>
            </a:lvl1pPr>
          </a:lstStyle>
          <a:p>
            <a:fld id="{7C119DBA-4540-49B3-8FA9-6259387ECF9E}" type="slidenum">
              <a:rPr/>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2" tIns="48322" rIns="96642" bIns="48322" rtlCol="0"/>
          <a:lstStyle>
            <a:lvl1pPr algn="l">
              <a:defRPr sz="1200"/>
            </a:lvl1pPr>
          </a:lstStyle>
          <a:p>
            <a:endParaRPr dirty="0"/>
          </a:p>
        </p:txBody>
      </p:sp>
      <p:sp>
        <p:nvSpPr>
          <p:cNvPr id="3" name="Date Placeholder 2"/>
          <p:cNvSpPr>
            <a:spLocks noGrp="1"/>
          </p:cNvSpPr>
          <p:nvPr>
            <p:ph type="dt" idx="1"/>
          </p:nvPr>
        </p:nvSpPr>
        <p:spPr>
          <a:xfrm>
            <a:off x="4143588" y="0"/>
            <a:ext cx="3169920" cy="480060"/>
          </a:xfrm>
          <a:prstGeom prst="rect">
            <a:avLst/>
          </a:prstGeom>
        </p:spPr>
        <p:txBody>
          <a:bodyPr vert="horz" lIns="96642" tIns="48322" rIns="96642" bIns="48322" rtlCol="0"/>
          <a:lstStyle>
            <a:lvl1pPr algn="r">
              <a:defRPr sz="1200"/>
            </a:lvl1pPr>
          </a:lstStyle>
          <a:p>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42" tIns="48322" rIns="96642" bIns="48322" rtlCol="0" anchor="ctr"/>
          <a:lstStyle/>
          <a:p>
            <a:endParaRPr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2" tIns="48322" rIns="96642" bIns="4832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2" tIns="48322" rIns="96642" bIns="48322" rtlCol="0" anchor="b"/>
          <a:lstStyle>
            <a:lvl1pPr algn="l">
              <a:defRPr sz="1200"/>
            </a:lvl1pPr>
          </a:lstStyle>
          <a:p>
            <a:endParaRPr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42" tIns="48322" rIns="96642" bIns="48322" rtlCol="0" anchor="b"/>
          <a:lstStyle>
            <a:lvl1pPr algn="r">
              <a:defRPr sz="1200"/>
            </a:lvl1pPr>
          </a:lstStyle>
          <a:p>
            <a:fld id="{E3B36274-F2B9-4C45-BBB4-0EDF4CD651A7}" type="slidenum">
              <a:rPr/>
              <a:t>‹#›</a:t>
            </a:fld>
            <a:endParaRP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AB25E1-260A-48C8-AEFA-7B3841817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262">
              <a:defRPr sz="2500" b="1">
                <a:solidFill>
                  <a:schemeClr val="tx1"/>
                </a:solidFill>
                <a:latin typeface="Times New Roman" panose="02020603050405020304" pitchFamily="18" charset="0"/>
              </a:defRPr>
            </a:lvl1pPr>
            <a:lvl2pPr marL="762044" indent="-293094" defTabSz="993262">
              <a:defRPr sz="2500" b="1">
                <a:solidFill>
                  <a:schemeClr val="tx1"/>
                </a:solidFill>
                <a:latin typeface="Times New Roman" panose="02020603050405020304" pitchFamily="18" charset="0"/>
              </a:defRPr>
            </a:lvl2pPr>
            <a:lvl3pPr marL="1172375" indent="-234475" defTabSz="993262">
              <a:defRPr sz="2500" b="1">
                <a:solidFill>
                  <a:schemeClr val="tx1"/>
                </a:solidFill>
                <a:latin typeface="Times New Roman" panose="02020603050405020304" pitchFamily="18" charset="0"/>
              </a:defRPr>
            </a:lvl3pPr>
            <a:lvl4pPr marL="1641325" indent="-234475" defTabSz="993262">
              <a:defRPr sz="2500" b="1">
                <a:solidFill>
                  <a:schemeClr val="tx1"/>
                </a:solidFill>
                <a:latin typeface="Times New Roman" panose="02020603050405020304" pitchFamily="18" charset="0"/>
              </a:defRPr>
            </a:lvl4pPr>
            <a:lvl5pPr marL="2110275" indent="-234475" defTabSz="993262">
              <a:defRPr sz="2500" b="1">
                <a:solidFill>
                  <a:schemeClr val="tx1"/>
                </a:solidFill>
                <a:latin typeface="Times New Roman" panose="02020603050405020304" pitchFamily="18" charset="0"/>
              </a:defRPr>
            </a:lvl5pPr>
            <a:lvl6pPr marL="2579225" indent="-234475" defTabSz="993262" eaLnBrk="0" fontAlgn="base" hangingPunct="0">
              <a:spcBef>
                <a:spcPct val="0"/>
              </a:spcBef>
              <a:spcAft>
                <a:spcPct val="0"/>
              </a:spcAft>
              <a:defRPr sz="2500" b="1">
                <a:solidFill>
                  <a:schemeClr val="tx1"/>
                </a:solidFill>
                <a:latin typeface="Times New Roman" panose="02020603050405020304" pitchFamily="18" charset="0"/>
              </a:defRPr>
            </a:lvl6pPr>
            <a:lvl7pPr marL="3048175" indent="-234475" defTabSz="993262" eaLnBrk="0" fontAlgn="base" hangingPunct="0">
              <a:spcBef>
                <a:spcPct val="0"/>
              </a:spcBef>
              <a:spcAft>
                <a:spcPct val="0"/>
              </a:spcAft>
              <a:defRPr sz="2500" b="1">
                <a:solidFill>
                  <a:schemeClr val="tx1"/>
                </a:solidFill>
                <a:latin typeface="Times New Roman" panose="02020603050405020304" pitchFamily="18" charset="0"/>
              </a:defRPr>
            </a:lvl7pPr>
            <a:lvl8pPr marL="3517125" indent="-234475" defTabSz="993262" eaLnBrk="0" fontAlgn="base" hangingPunct="0">
              <a:spcBef>
                <a:spcPct val="0"/>
              </a:spcBef>
              <a:spcAft>
                <a:spcPct val="0"/>
              </a:spcAft>
              <a:defRPr sz="2500" b="1">
                <a:solidFill>
                  <a:schemeClr val="tx1"/>
                </a:solidFill>
                <a:latin typeface="Times New Roman" panose="02020603050405020304" pitchFamily="18" charset="0"/>
              </a:defRPr>
            </a:lvl8pPr>
            <a:lvl9pPr marL="3986075" indent="-234475" defTabSz="993262" eaLnBrk="0" fontAlgn="base" hangingPunct="0">
              <a:spcBef>
                <a:spcPct val="0"/>
              </a:spcBef>
              <a:spcAft>
                <a:spcPct val="0"/>
              </a:spcAft>
              <a:defRPr sz="2500" b="1">
                <a:solidFill>
                  <a:schemeClr val="tx1"/>
                </a:solidFill>
                <a:latin typeface="Times New Roman" panose="02020603050405020304" pitchFamily="18" charset="0"/>
              </a:defRPr>
            </a:lvl9pPr>
          </a:lstStyle>
          <a:p>
            <a:pPr>
              <a:defRPr/>
            </a:pPr>
            <a:fld id="{807CD565-5810-45B1-8331-3B513056D41B}" type="slidenum">
              <a:rPr lang="en-US" altLang="en-US" sz="1300" b="0">
                <a:solidFill>
                  <a:prstClr val="black"/>
                </a:solidFill>
              </a:rPr>
              <a:pPr>
                <a:defRPr/>
              </a:pPr>
              <a:t>1</a:t>
            </a:fld>
            <a:endParaRPr lang="en-US" altLang="en-US" sz="1300" b="0" dirty="0">
              <a:solidFill>
                <a:prstClr val="black"/>
              </a:solidFill>
            </a:endParaRPr>
          </a:p>
        </p:txBody>
      </p:sp>
      <p:sp>
        <p:nvSpPr>
          <p:cNvPr id="9219" name="Rectangle 2">
            <a:extLst>
              <a:ext uri="{FF2B5EF4-FFF2-40B4-BE49-F238E27FC236}">
                <a16:creationId xmlns:a16="http://schemas.microsoft.com/office/drawing/2014/main" id="{ABACAC18-3345-4091-A96E-17C1DD9F0B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43AD536-4185-4A05-BE21-C09F6B263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FCIA Members consist of….</a:t>
            </a:r>
          </a:p>
          <a:p>
            <a:pPr eaLnBrk="1" hangingPunct="1"/>
            <a:endParaRPr lang="en-US" altLang="en-US" dirty="0"/>
          </a:p>
          <a:p>
            <a:pPr eaLnBrk="1" hangingPunct="1"/>
            <a:r>
              <a:rPr lang="en-US" altLang="en-US" dirty="0"/>
              <a:t>FCIA offers a free FCIA Firestop Manual of Practice to Specifiers with Design Firms, Authorities Having Jurisdiction with governmental agencies, independent specifiers as a service to the industry.   </a:t>
            </a:r>
          </a:p>
          <a:p>
            <a:pPr eaLnBrk="1" hangingPunct="1"/>
            <a:endParaRPr lang="en-US" altLang="en-US" dirty="0"/>
          </a:p>
          <a:p>
            <a:pPr eaLnBrk="1" hangingPunct="1"/>
            <a:r>
              <a:rPr lang="en-US" altLang="en-US" dirty="0"/>
              <a:t>FCIA’s Life Safety Digest, the only magazine that focuses on effective compartmentation, is available to all free electronically.  This magazine is the only publication that has fire-resistance as it’s editorial content. </a:t>
            </a:r>
          </a:p>
          <a:p>
            <a:pPr eaLnBrk="1" hangingPunct="1"/>
            <a:endParaRPr lang="en-US" altLang="en-US" dirty="0"/>
          </a:p>
          <a:p>
            <a:pPr eaLnBrk="1" hangingPunct="1"/>
            <a:r>
              <a:rPr lang="en-US" altLang="en-US" dirty="0"/>
              <a:t>FCIA was the originator of ASTM E 2174 and ASTM E 2393, Standards for Firestop Inspection. FCIA was the code proponent to put ASTM E 2174 and ASTM E 2393 into the International Building Code in the USA and other countries.  We chair the two standards task group at ASTM.  </a:t>
            </a:r>
          </a:p>
          <a:p>
            <a:pPr eaLnBrk="1" hangingPunct="1"/>
            <a:endParaRPr lang="en-US" altLang="en-US" dirty="0"/>
          </a:p>
          <a:p>
            <a:pPr eaLnBrk="1" hangingPunct="1"/>
            <a:r>
              <a:rPr lang="en-US" altLang="en-US" dirty="0"/>
              <a:t>FCIA Built the FM 4991, UL Qualified Firestop Contractor Programs to build better quality installations through a management system approach to subcontracting industry. This is the first of its kind in the construction industry.</a:t>
            </a:r>
          </a:p>
          <a:p>
            <a:pPr eaLnBrk="1" hangingPunct="1"/>
            <a:endParaRPr lang="en-US" altLang="en-US" dirty="0"/>
          </a:p>
          <a:p>
            <a:pPr eaLnBrk="1" hangingPunct="1"/>
            <a:r>
              <a:rPr lang="en-US" altLang="en-US" dirty="0"/>
              <a:t>FCIA built the firestop section of International Accreditation Services IAS AC 291, a management system program for inspection agencies.  </a:t>
            </a:r>
          </a:p>
          <a:p>
            <a:pPr eaLnBrk="1" hangingPunct="1"/>
            <a:endParaRPr lang="en-US" altLang="en-US" dirty="0"/>
          </a:p>
          <a:p>
            <a:pPr eaLnBrk="1" hangingPunct="1"/>
            <a:r>
              <a:rPr lang="en-US" altLang="en-US" dirty="0"/>
              <a:t>FCIA also endorses the FM and UL Firestop Exams for education of contractor and inspection agency personnel.  </a:t>
            </a:r>
          </a:p>
          <a:p>
            <a:pPr eaLnBrk="1" hangingPunct="1"/>
            <a:endParaRPr lang="en-US" altLang="en-US" dirty="0"/>
          </a:p>
          <a:p>
            <a:pPr eaLnBrk="1" hangingPunct="1"/>
            <a:r>
              <a:rPr lang="en-US" altLang="en-US" dirty="0"/>
              <a:t>In addition, FCIA’s Firestop Containment Worker Program provides firestop contractors an organized curriculum for educating their workforce.  </a:t>
            </a:r>
          </a:p>
          <a:p>
            <a:pPr eaLnBrk="1" hangingPunct="1"/>
            <a:endParaRPr lang="en-US" altLang="en-US" dirty="0"/>
          </a:p>
          <a:p>
            <a:pPr eaLnBrk="1" hangingPunct="1"/>
            <a:r>
              <a:rPr lang="en-US" altLang="en-US" dirty="0"/>
              <a:t>There are tools for the industry, FREE to all, from a 07-84-00 Firestop Specification to the Life Safety Digest, an open website with links to a video on the Barrier Management Symposium joint venture with ASHE, TJC, UL and FCIA.  FCIA advocates for fire and life safety through the DIIM of Firestopping – and works with other effective compartmentation industries to provide a complete safe building.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06480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1216C3D0-F729-4C22-839C-09360E2AF349}" type="slidenum">
              <a:rPr lang="en-US" smtClean="0"/>
              <a:pPr>
                <a:defRPr/>
              </a:pPr>
              <a:t>24</a:t>
            </a:fld>
            <a:endParaRPr lang="en-US" dirty="0"/>
          </a:p>
        </p:txBody>
      </p:sp>
    </p:spTree>
    <p:extLst>
      <p:ext uri="{BB962C8B-B14F-4D97-AF65-F5344CB8AC3E}">
        <p14:creationId xmlns:p14="http://schemas.microsoft.com/office/powerpoint/2010/main" val="364879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does fire spread at the perimeter of a building?</a:t>
            </a:r>
          </a:p>
          <a:p>
            <a:r>
              <a:rPr lang="en-US" dirty="0"/>
              <a:t>Fire can:</a:t>
            </a:r>
          </a:p>
          <a:p>
            <a:pPr marL="1150452" lvl="2" indent="-230090">
              <a:buAutoNum type="arabicParenR"/>
            </a:pPr>
            <a:r>
              <a:rPr lang="en-US" dirty="0"/>
              <a:t>It is easy to understand that if you have an unprotected void between the floor slab and the exterior curtain</a:t>
            </a:r>
            <a:r>
              <a:rPr lang="en-US" baseline="0" dirty="0"/>
              <a:t> wall, that f</a:t>
            </a:r>
            <a:r>
              <a:rPr lang="en-US" dirty="0"/>
              <a:t>lame and hot gasses will propagate through the joint between the wall and the slab edge</a:t>
            </a:r>
            <a:r>
              <a:rPr lang="en-US" baseline="0" dirty="0"/>
              <a:t>. </a:t>
            </a:r>
          </a:p>
          <a:p>
            <a:pPr marL="1150452" lvl="2" indent="-230090">
              <a:buAutoNum type="arabicParenR"/>
            </a:pPr>
            <a:r>
              <a:rPr lang="en-US" baseline="0" dirty="0"/>
              <a:t>However, path #2 is not as easily understood. And that is </a:t>
            </a:r>
            <a:r>
              <a:rPr lang="en-US" dirty="0"/>
              <a:t>Leapfrog- this is where the fire breaks the glass and the flame and hot gasses escape outside the building and up the face of the curtain wall and breaks through the vision glass on the floor above. Or if the spandrel panel is not properly protected, the fire can break through the vision glass and compromise the wall via the exterior.</a:t>
            </a:r>
          </a:p>
        </p:txBody>
      </p:sp>
      <p:sp>
        <p:nvSpPr>
          <p:cNvPr id="4" name="Slide Number Placeholder 3"/>
          <p:cNvSpPr>
            <a:spLocks noGrp="1"/>
          </p:cNvSpPr>
          <p:nvPr>
            <p:ph type="sldNum" sz="quarter" idx="10"/>
          </p:nvPr>
        </p:nvSpPr>
        <p:spPr/>
        <p:txBody>
          <a:bodyPr/>
          <a:lstStyle/>
          <a:p>
            <a:fld id="{D0E37391-5BD1-4378-9851-AEA193ED50FE}" type="slidenum">
              <a:rPr lang="en-US" smtClean="0"/>
              <a:pPr/>
              <a:t>37</a:t>
            </a:fld>
            <a:endParaRPr lang="en-US" dirty="0"/>
          </a:p>
        </p:txBody>
      </p:sp>
    </p:spTree>
    <p:extLst>
      <p:ext uri="{BB962C8B-B14F-4D97-AF65-F5344CB8AC3E}">
        <p14:creationId xmlns:p14="http://schemas.microsoft.com/office/powerpoint/2010/main" val="230167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43</a:t>
            </a:fld>
            <a:endParaRPr lang="en-US" dirty="0"/>
          </a:p>
        </p:txBody>
      </p:sp>
    </p:spTree>
    <p:extLst>
      <p:ext uri="{BB962C8B-B14F-4D97-AF65-F5344CB8AC3E}">
        <p14:creationId xmlns:p14="http://schemas.microsoft.com/office/powerpoint/2010/main" val="142363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E1C218-E8C0-417E-9D4E-01C335945E99}" type="slidenum">
              <a:rPr lang="en-US">
                <a:solidFill>
                  <a:prstClr val="white"/>
                </a:solidFill>
              </a:rPr>
              <a:pPr/>
              <a:t>44</a:t>
            </a:fld>
            <a:endParaRPr lang="en-US" dirty="0">
              <a:solidFill>
                <a:prstClr val="white"/>
              </a:solidFill>
            </a:endParaRPr>
          </a:p>
        </p:txBody>
      </p:sp>
      <p:sp>
        <p:nvSpPr>
          <p:cNvPr id="929794" name="Rectangle 2"/>
          <p:cNvSpPr>
            <a:spLocks noGrp="1" noRot="1" noChangeAspect="1" noChangeArrowheads="1" noTextEdit="1"/>
          </p:cNvSpPr>
          <p:nvPr>
            <p:ph type="sldImg"/>
          </p:nvPr>
        </p:nvSpPr>
        <p:spPr>
          <a:xfrm>
            <a:off x="346075" y="701675"/>
            <a:ext cx="6370638" cy="3584575"/>
          </a:xfrm>
          <a:ln/>
        </p:spPr>
      </p:sp>
      <p:sp>
        <p:nvSpPr>
          <p:cNvPr id="929795" name="Rectangle 3"/>
          <p:cNvSpPr>
            <a:spLocks noGrp="1" noChangeArrowheads="1"/>
          </p:cNvSpPr>
          <p:nvPr>
            <p:ph type="body" idx="1"/>
          </p:nvPr>
        </p:nvSpPr>
        <p:spPr/>
        <p:txBody>
          <a:bodyPr/>
          <a:lstStyle/>
          <a:p>
            <a:pPr>
              <a:spcBef>
                <a:spcPct val="20000"/>
              </a:spcBef>
            </a:pPr>
            <a:r>
              <a:rPr lang="en-US" dirty="0">
                <a:solidFill>
                  <a:srgbClr val="000000"/>
                </a:solidFill>
                <a:cs typeface="Times New Roman" charset="0"/>
              </a:rPr>
              <a:t>Fire resistance ratings are determine through the testing of assemblies using gas-fired furnaces.  All fire resistance tests are conducted with the furnace temperature controlled in accordance with the standard time-temperature curve.  This curve dictates that the temperature will reach 1000</a:t>
            </a:r>
            <a:r>
              <a:rPr lang="en-US" dirty="0">
                <a:solidFill>
                  <a:srgbClr val="000000"/>
                </a:solidFill>
                <a:latin typeface="Times New Roman" charset="0"/>
                <a:cs typeface="Times New Roman" charset="0"/>
                <a:sym typeface="Symbol" pitchFamily="18" charset="2"/>
              </a:rPr>
              <a:t></a:t>
            </a:r>
            <a:r>
              <a:rPr lang="en-US" dirty="0">
                <a:solidFill>
                  <a:srgbClr val="000000"/>
                </a:solidFill>
                <a:cs typeface="Times New Roman" charset="0"/>
              </a:rPr>
              <a:t>F at 5 min, 1700</a:t>
            </a:r>
            <a:r>
              <a:rPr lang="en-US" dirty="0">
                <a:solidFill>
                  <a:srgbClr val="000000"/>
                </a:solidFill>
                <a:latin typeface="Times New Roman" charset="0"/>
                <a:cs typeface="Times New Roman" charset="0"/>
                <a:sym typeface="Symbol" pitchFamily="18" charset="2"/>
              </a:rPr>
              <a:t></a:t>
            </a:r>
            <a:r>
              <a:rPr lang="en-US" dirty="0">
                <a:solidFill>
                  <a:srgbClr val="000000"/>
                </a:solidFill>
                <a:cs typeface="Times New Roman" charset="0"/>
              </a:rPr>
              <a:t>F at 1 hr, 1850</a:t>
            </a:r>
            <a:r>
              <a:rPr lang="en-US" dirty="0">
                <a:solidFill>
                  <a:srgbClr val="000000"/>
                </a:solidFill>
                <a:latin typeface="Times New Roman" charset="0"/>
                <a:cs typeface="Times New Roman" charset="0"/>
                <a:sym typeface="Symbol" pitchFamily="18" charset="2"/>
              </a:rPr>
              <a:t></a:t>
            </a:r>
            <a:r>
              <a:rPr lang="en-US" dirty="0">
                <a:solidFill>
                  <a:srgbClr val="000000"/>
                </a:solidFill>
                <a:cs typeface="Times New Roman" charset="0"/>
              </a:rPr>
              <a:t>F at 2 hr and 2000</a:t>
            </a:r>
            <a:r>
              <a:rPr lang="en-US" dirty="0">
                <a:solidFill>
                  <a:srgbClr val="000000"/>
                </a:solidFill>
                <a:latin typeface="Times New Roman" charset="0"/>
                <a:cs typeface="Times New Roman" charset="0"/>
                <a:sym typeface="Symbol" pitchFamily="18" charset="2"/>
              </a:rPr>
              <a:t></a:t>
            </a:r>
            <a:r>
              <a:rPr lang="en-US" dirty="0">
                <a:solidFill>
                  <a:srgbClr val="000000"/>
                </a:solidFill>
                <a:cs typeface="Times New Roman" charset="0"/>
              </a:rPr>
              <a:t>F at 4 hr.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36274-F2B9-4C45-BBB4-0EDF4CD651A7}" type="slidenum">
              <a:rPr lang="en-US" smtClean="0"/>
              <a:t>46</a:t>
            </a:fld>
            <a:endParaRPr lang="en-US" dirty="0"/>
          </a:p>
        </p:txBody>
      </p:sp>
    </p:spTree>
    <p:extLst>
      <p:ext uri="{BB962C8B-B14F-4D97-AF65-F5344CB8AC3E}">
        <p14:creationId xmlns:p14="http://schemas.microsoft.com/office/powerpoint/2010/main" val="36248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firestopping of penetrations and joints in the highest parts of a wall are the most critical for preventing fire and smoke spread</a:t>
            </a:r>
            <a:endParaRPr lang="en-US" dirty="0"/>
          </a:p>
        </p:txBody>
      </p:sp>
      <p:sp>
        <p:nvSpPr>
          <p:cNvPr id="4" name="Slide Number Placeholder 3"/>
          <p:cNvSpPr>
            <a:spLocks noGrp="1"/>
          </p:cNvSpPr>
          <p:nvPr>
            <p:ph type="sldNum" sz="quarter" idx="10"/>
          </p:nvPr>
        </p:nvSpPr>
        <p:spPr/>
        <p:txBody>
          <a:bodyPr/>
          <a:lstStyle/>
          <a:p>
            <a:fld id="{2644394E-EE20-4D95-9F59-19DDD0BA0DA2}" type="slidenum">
              <a:rPr lang="en-US" smtClean="0"/>
              <a:t>53</a:t>
            </a:fld>
            <a:endParaRPr lang="en-US" dirty="0"/>
          </a:p>
        </p:txBody>
      </p:sp>
    </p:spTree>
    <p:extLst>
      <p:ext uri="{BB962C8B-B14F-4D97-AF65-F5344CB8AC3E}">
        <p14:creationId xmlns:p14="http://schemas.microsoft.com/office/powerpoint/2010/main" val="5412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statement is quite clear: the wall</a:t>
            </a:r>
            <a:r>
              <a:rPr lang="en-US" baseline="0" dirty="0"/>
              <a:t> must span from the floor or floor/ceiling below, all the way UP TO the deck above, whether it be a rated or non-rated deck. The continuity statement has never permitted for the fire rated barrier to stop short by either 2 feet, 6 inches, 1 inch or even ¼ inch short of the deck above. The requirement is to span ALL THE WAY to the deck above. In most cases, that won't be possible without using some material other than the wall material in order to close a gap that will likely exist at the top of the wall materials. One frequent reason why such a gap would be purposely created would be to accommodate the inevitable deflection of the floor or roof deck above. All floors and all roofs will deflect some amount due to live loads and dead loads. The anticipated deflection can range from ½ inch all the way to several inches, depending on the span between columns that support that floor or roof above. Thus, a dynamic joint system will be required that can accommodate the specified deflection. </a:t>
            </a:r>
          </a:p>
          <a:p>
            <a:r>
              <a:rPr lang="en-US" baseline="0" dirty="0"/>
              <a:t>Another reason for a gap at the top of the wall could simply be construction tolerances. It is often practically impossible for the wall material to be installed so that it makes perfect contact all along its length with the floor or roof deck above. For that reason, some gap will inevitably exist, even such a gap  was not planned. So once again, does the code permit such a gap? No, the continuity statement would say that the fire resistance if the wall must extend all the way to the deck above. A gap that could allow smoke and/or fire to cross to the other side of the wall because of the gap would defeat the purpose of the fire barrier. Thus, the gap would need to be filled in such a way as to maintain the rating of the wall, and that ensures that the materials stay in the joint during the life of the building, as well as during a fire.  The solution can be whatever the code official finds acceptable. However, most code officials look for some type of documentation to show that the proposed joint system will accommodate the anticipated movement, stay in the joint, and prevent fire spread as  well as the rest of the wall would. </a:t>
            </a:r>
          </a:p>
        </p:txBody>
      </p:sp>
      <p:sp>
        <p:nvSpPr>
          <p:cNvPr id="4" name="Slide Number Placeholder 3"/>
          <p:cNvSpPr>
            <a:spLocks noGrp="1"/>
          </p:cNvSpPr>
          <p:nvPr>
            <p:ph type="sldNum" sz="quarter" idx="10"/>
          </p:nvPr>
        </p:nvSpPr>
        <p:spPr/>
        <p:txBody>
          <a:bodyPr/>
          <a:lstStyle/>
          <a:p>
            <a:fld id="{2644394E-EE20-4D95-9F59-19DDD0BA0DA2}" type="slidenum">
              <a:rPr lang="en-US" smtClean="0"/>
              <a:t>54</a:t>
            </a:fld>
            <a:endParaRPr lang="en-US" dirty="0"/>
          </a:p>
        </p:txBody>
      </p:sp>
    </p:spTree>
    <p:extLst>
      <p:ext uri="{BB962C8B-B14F-4D97-AF65-F5344CB8AC3E}">
        <p14:creationId xmlns:p14="http://schemas.microsoft.com/office/powerpoint/2010/main" val="112188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HOW test assembly at UL included a typical 1-hr rated gypsum board wall with steel studs meeting an unrated roof (bare steel deck and purlins with glass fiber blanket).  Because the intersection had to allow for relative movement between the wall and roof, a short overlapping and sliding “cripple-wall” detail was attached to the roof.  It was designed and tested to provide for up to 2-in movement up and down (compression and extension) .  See highlighted red border. </a:t>
            </a:r>
          </a:p>
          <a:p>
            <a:endParaRPr lang="en-US" dirty="0"/>
          </a:p>
          <a:p>
            <a:r>
              <a:rPr lang="en-US" dirty="0"/>
              <a:t>Prior to the fire test, this completed HOW assembly, as built, was subjected to Class II movement cycling of the joint for full 2-in extension  and compression.      </a:t>
            </a:r>
          </a:p>
        </p:txBody>
      </p:sp>
      <p:sp>
        <p:nvSpPr>
          <p:cNvPr id="4" name="Header Placeholder 3"/>
          <p:cNvSpPr>
            <a:spLocks noGrp="1"/>
          </p:cNvSpPr>
          <p:nvPr>
            <p:ph type="hdr" sz="quarter" idx="10"/>
          </p:nvPr>
        </p:nvSpPr>
        <p:spPr/>
        <p:txBody>
          <a:bodyPr/>
          <a:lstStyle/>
          <a:p>
            <a:pPr algn="l" rtl="0" fontAlgn="base">
              <a:spcBef>
                <a:spcPct val="0"/>
              </a:spcBef>
              <a:spcAft>
                <a:spcPct val="0"/>
              </a:spcAft>
            </a:pPr>
            <a:r>
              <a:rPr lang="en-US" sz="1100" dirty="0">
                <a:solidFill>
                  <a:prstClr val="black"/>
                </a:solidFill>
              </a:rPr>
              <a:t>Fire Code Compliance for Metal Building Systems Webinar</a:t>
            </a:r>
          </a:p>
        </p:txBody>
      </p:sp>
      <p:sp>
        <p:nvSpPr>
          <p:cNvPr id="5" name="Date Placeholder 4"/>
          <p:cNvSpPr>
            <a:spLocks noGrp="1"/>
          </p:cNvSpPr>
          <p:nvPr>
            <p:ph type="dt" idx="11"/>
          </p:nvPr>
        </p:nvSpPr>
        <p:spPr/>
        <p:txBody>
          <a:bodyPr/>
          <a:lstStyle/>
          <a:p>
            <a:pPr algn="r" rtl="0" fontAlgn="base">
              <a:spcBef>
                <a:spcPct val="0"/>
              </a:spcBef>
              <a:spcAft>
                <a:spcPct val="0"/>
              </a:spcAft>
            </a:pPr>
            <a:r>
              <a:rPr lang="en-US" sz="1100" dirty="0">
                <a:solidFill>
                  <a:prstClr val="black"/>
                </a:solidFill>
              </a:rPr>
              <a:t>(C) 2011 Metal Building Manufacturers Association</a:t>
            </a:r>
          </a:p>
        </p:txBody>
      </p:sp>
      <p:sp>
        <p:nvSpPr>
          <p:cNvPr id="6" name="Footer Placeholder 5"/>
          <p:cNvSpPr>
            <a:spLocks noGrp="1"/>
          </p:cNvSpPr>
          <p:nvPr>
            <p:ph type="ftr" sz="quarter" idx="12"/>
          </p:nvPr>
        </p:nvSpPr>
        <p:spPr/>
        <p:txBody>
          <a:bodyPr/>
          <a:lstStyle/>
          <a:p>
            <a:pPr algn="l" rtl="0" fontAlgn="base">
              <a:spcBef>
                <a:spcPct val="0"/>
              </a:spcBef>
              <a:spcAft>
                <a:spcPct val="0"/>
              </a:spcAft>
            </a:pPr>
            <a:r>
              <a:rPr lang="en-US" sz="1100" dirty="0">
                <a:solidFill>
                  <a:prstClr val="black"/>
                </a:solidFill>
              </a:rPr>
              <a:t>MBMA Presentation Slides (11/6/2011 &amp; 11/29/2011)</a:t>
            </a:r>
          </a:p>
        </p:txBody>
      </p:sp>
      <p:sp>
        <p:nvSpPr>
          <p:cNvPr id="7" name="Slide Number Placeholder 6"/>
          <p:cNvSpPr>
            <a:spLocks noGrp="1"/>
          </p:cNvSpPr>
          <p:nvPr>
            <p:ph type="sldNum" sz="quarter" idx="13"/>
          </p:nvPr>
        </p:nvSpPr>
        <p:spPr/>
        <p:txBody>
          <a:bodyPr/>
          <a:lstStyle/>
          <a:p>
            <a:pPr algn="r" rtl="0" fontAlgn="base">
              <a:spcBef>
                <a:spcPct val="0"/>
              </a:spcBef>
              <a:spcAft>
                <a:spcPct val="0"/>
              </a:spcAft>
            </a:pPr>
            <a:fld id="{1D7554BF-579C-4D79-85A2-1F5C3E875876}" type="slidenum">
              <a:rPr lang="en-US" sz="1100">
                <a:solidFill>
                  <a:prstClr val="black"/>
                </a:solidFill>
              </a:rPr>
              <a:pPr algn="r" rtl="0" fontAlgn="base">
                <a:spcBef>
                  <a:spcPct val="0"/>
                </a:spcBef>
                <a:spcAft>
                  <a:spcPct val="0"/>
                </a:spcAft>
              </a:pPr>
              <a:t>55</a:t>
            </a:fld>
            <a:endParaRPr lang="en-US" sz="1100"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thermocouples are</a:t>
            </a:r>
            <a:r>
              <a:rPr lang="en-US" baseline="0" dirty="0"/>
              <a:t> applied to the wall, as ASTM committee members were adamant that this method should not be measuring the performance of the fire rated wall (that should already be established). In addition, the test method does not have any thermocouples applied to the horizontal assembly (roof or floor), as this test method is designed only for testing top-of-wall joints for rated walls to </a:t>
            </a:r>
            <a:r>
              <a:rPr lang="en-US" u="sng" baseline="0" dirty="0"/>
              <a:t>non-rated</a:t>
            </a:r>
            <a:r>
              <a:rPr lang="en-US" baseline="0" dirty="0"/>
              <a:t> horizontal assemblies, and so the fire performance (e.g. temperature) of the horizontal assembly is irrelevant. </a:t>
            </a:r>
          </a:p>
          <a:p>
            <a:r>
              <a:rPr lang="en-US" baseline="0" dirty="0"/>
              <a:t>Thus, the only thermocouples used are on the joint itself. </a:t>
            </a:r>
            <a:r>
              <a:rPr lang="en-US" u="sng" baseline="0" dirty="0"/>
              <a:t>The only thing being fire tested</a:t>
            </a:r>
            <a:r>
              <a:rPr lang="en-US" u="none" baseline="0" dirty="0"/>
              <a:t> is whether the </a:t>
            </a:r>
            <a:r>
              <a:rPr lang="en-US" u="sng" baseline="0" dirty="0"/>
              <a:t>joint material or system</a:t>
            </a:r>
            <a:r>
              <a:rPr lang="en-US" u="none" baseline="0" dirty="0"/>
              <a:t> will </a:t>
            </a:r>
            <a:r>
              <a:rPr lang="en-US" u="sng" baseline="0" dirty="0"/>
              <a:t>prevent the spread of fire and hot gases</a:t>
            </a:r>
            <a:r>
              <a:rPr lang="en-US" u="none" baseline="0" dirty="0"/>
              <a:t> from one side of the wall to the other for the length of the desired fire resistance rating. This is an important point. The test method is not designed to examine whether the non-rated floor or roof has any specific fire resistance rating. The materials of construction of the non-rated roof or floor is simply used in this test as a variable that could stress the joint in ways that a joint between rated assemblies would not be stressed. To pass this test and obtain a fire resistance rating for the joint, there is no need to modify the non-rated floor or roof in any way. </a:t>
            </a:r>
          </a:p>
          <a:p>
            <a:r>
              <a:rPr lang="en-US" baseline="0" dirty="0"/>
              <a:t>Since in a real building fire a non-rated roof or floor may sag (deflect downwards due to the heating from the fire), the test protocol does not allow a rigid support for the horizontal assembly, thus allowing it to sag in the fire test if the roof/floor material is so predisposed. </a:t>
            </a:r>
          </a:p>
          <a:p>
            <a:r>
              <a:rPr lang="en-US" baseline="0" dirty="0"/>
              <a:t>The test method was approved and issued by ASTM in 2011.</a:t>
            </a:r>
          </a:p>
          <a:p>
            <a:r>
              <a:rPr lang="en-US" baseline="0" dirty="0"/>
              <a:t>As of February 2013, there are 14 design listings for these continuity head-of-wall joints in the UL listing directory.</a:t>
            </a:r>
          </a:p>
          <a:p>
            <a:r>
              <a:rPr lang="en-US" baseline="0" dirty="0"/>
              <a:t>The UL nomenclature is as follows: CJ stands for Continuity Joint system, the next letter is a D or an S (Dynamic or Static), followed by a numerical sequence number.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644394E-EE20-4D95-9F59-19DDD0BA0DA2}" type="slidenum">
              <a:rPr lang="en-US" smtClean="0"/>
              <a:t>56</a:t>
            </a:fld>
            <a:endParaRPr lang="en-US" dirty="0"/>
          </a:p>
        </p:txBody>
      </p:sp>
    </p:spTree>
    <p:extLst>
      <p:ext uri="{BB962C8B-B14F-4D97-AF65-F5344CB8AC3E}">
        <p14:creationId xmlns:p14="http://schemas.microsoft.com/office/powerpoint/2010/main" val="285778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D23A901-C65D-45C2-99C3-142F311BF1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387">
              <a:defRPr sz="2500" b="1">
                <a:solidFill>
                  <a:schemeClr val="tx1"/>
                </a:solidFill>
                <a:latin typeface="Times New Roman" panose="02020603050405020304" pitchFamily="18" charset="0"/>
              </a:defRPr>
            </a:lvl1pPr>
            <a:lvl2pPr marL="770579" indent="-296376" defTabSz="1004387">
              <a:defRPr sz="2500" b="1">
                <a:solidFill>
                  <a:schemeClr val="tx1"/>
                </a:solidFill>
                <a:latin typeface="Times New Roman" panose="02020603050405020304" pitchFamily="18" charset="0"/>
              </a:defRPr>
            </a:lvl2pPr>
            <a:lvl3pPr marL="1185506" indent="-237101" defTabSz="1004387">
              <a:defRPr sz="2500" b="1">
                <a:solidFill>
                  <a:schemeClr val="tx1"/>
                </a:solidFill>
                <a:latin typeface="Times New Roman" panose="02020603050405020304" pitchFamily="18" charset="0"/>
              </a:defRPr>
            </a:lvl3pPr>
            <a:lvl4pPr marL="1659708" indent="-237101" defTabSz="1004387">
              <a:defRPr sz="2500" b="1">
                <a:solidFill>
                  <a:schemeClr val="tx1"/>
                </a:solidFill>
                <a:latin typeface="Times New Roman" panose="02020603050405020304" pitchFamily="18" charset="0"/>
              </a:defRPr>
            </a:lvl4pPr>
            <a:lvl5pPr marL="2133910" indent="-237101" defTabSz="1004387">
              <a:defRPr sz="2500" b="1">
                <a:solidFill>
                  <a:schemeClr val="tx1"/>
                </a:solidFill>
                <a:latin typeface="Times New Roman" panose="02020603050405020304" pitchFamily="18" charset="0"/>
              </a:defRPr>
            </a:lvl5pPr>
            <a:lvl6pPr marL="2608113" indent="-237101" defTabSz="1004387" eaLnBrk="0" fontAlgn="base" hangingPunct="0">
              <a:spcBef>
                <a:spcPct val="0"/>
              </a:spcBef>
              <a:spcAft>
                <a:spcPct val="0"/>
              </a:spcAft>
              <a:defRPr sz="2500" b="1">
                <a:solidFill>
                  <a:schemeClr val="tx1"/>
                </a:solidFill>
                <a:latin typeface="Times New Roman" panose="02020603050405020304" pitchFamily="18" charset="0"/>
              </a:defRPr>
            </a:lvl6pPr>
            <a:lvl7pPr marL="3082315" indent="-237101" defTabSz="1004387" eaLnBrk="0" fontAlgn="base" hangingPunct="0">
              <a:spcBef>
                <a:spcPct val="0"/>
              </a:spcBef>
              <a:spcAft>
                <a:spcPct val="0"/>
              </a:spcAft>
              <a:defRPr sz="2500" b="1">
                <a:solidFill>
                  <a:schemeClr val="tx1"/>
                </a:solidFill>
                <a:latin typeface="Times New Roman" panose="02020603050405020304" pitchFamily="18" charset="0"/>
              </a:defRPr>
            </a:lvl7pPr>
            <a:lvl8pPr marL="3556517" indent="-237101" defTabSz="1004387" eaLnBrk="0" fontAlgn="base" hangingPunct="0">
              <a:spcBef>
                <a:spcPct val="0"/>
              </a:spcBef>
              <a:spcAft>
                <a:spcPct val="0"/>
              </a:spcAft>
              <a:defRPr sz="2500" b="1">
                <a:solidFill>
                  <a:schemeClr val="tx1"/>
                </a:solidFill>
                <a:latin typeface="Times New Roman" panose="02020603050405020304" pitchFamily="18" charset="0"/>
              </a:defRPr>
            </a:lvl8pPr>
            <a:lvl9pPr marL="4030719" indent="-237101" defTabSz="1004387" eaLnBrk="0" fontAlgn="base" hangingPunct="0">
              <a:spcBef>
                <a:spcPct val="0"/>
              </a:spcBef>
              <a:spcAft>
                <a:spcPct val="0"/>
              </a:spcAft>
              <a:defRPr sz="2500" b="1">
                <a:solidFill>
                  <a:schemeClr val="tx1"/>
                </a:solidFill>
                <a:latin typeface="Times New Roman" panose="02020603050405020304" pitchFamily="18" charset="0"/>
              </a:defRPr>
            </a:lvl9pPr>
          </a:lstStyle>
          <a:p>
            <a:fld id="{350E062B-BE75-43A7-932D-A960EC3E246A}" type="slidenum">
              <a:rPr lang="en-US" altLang="en-US" sz="1300" b="0"/>
              <a:pPr/>
              <a:t>57</a:t>
            </a:fld>
            <a:endParaRPr lang="en-US" altLang="en-US" sz="1300" b="0" dirty="0"/>
          </a:p>
        </p:txBody>
      </p:sp>
      <p:sp>
        <p:nvSpPr>
          <p:cNvPr id="93187" name="Rectangle 2">
            <a:extLst>
              <a:ext uri="{FF2B5EF4-FFF2-40B4-BE49-F238E27FC236}">
                <a16:creationId xmlns:a16="http://schemas.microsoft.com/office/drawing/2014/main" id="{0EFF0BDC-ACAF-406A-A9F4-EF6D58C8724B}"/>
              </a:ext>
            </a:extLst>
          </p:cNvPr>
          <p:cNvSpPr>
            <a:spLocks noGrp="1" noRot="1" noChangeAspect="1" noChangeArrowheads="1" noTextEdit="1"/>
          </p:cNvSpPr>
          <p:nvPr>
            <p:ph type="sldImg"/>
          </p:nvPr>
        </p:nvSpPr>
        <p:spPr>
          <a:xfrm>
            <a:off x="511175" y="741363"/>
            <a:ext cx="6611938" cy="3719512"/>
          </a:xfrm>
          <a:ln/>
        </p:spPr>
      </p:sp>
      <p:sp>
        <p:nvSpPr>
          <p:cNvPr id="93188" name="Rectangle 3">
            <a:extLst>
              <a:ext uri="{FF2B5EF4-FFF2-40B4-BE49-F238E27FC236}">
                <a16:creationId xmlns:a16="http://schemas.microsoft.com/office/drawing/2014/main" id="{05A5C1FC-60EE-452C-9A46-6411D608225C}"/>
              </a:ext>
            </a:extLst>
          </p:cNvPr>
          <p:cNvSpPr>
            <a:spLocks noGrp="1" noChangeArrowheads="1"/>
          </p:cNvSpPr>
          <p:nvPr>
            <p:ph type="body" idx="1"/>
          </p:nvPr>
        </p:nvSpPr>
        <p:spPr>
          <a:xfrm>
            <a:off x="763659" y="4708787"/>
            <a:ext cx="6105939" cy="44644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AB25E1-260A-48C8-AEFA-7B3841817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262">
              <a:defRPr sz="2500" b="1">
                <a:solidFill>
                  <a:schemeClr val="tx1"/>
                </a:solidFill>
                <a:latin typeface="Times New Roman" panose="02020603050405020304" pitchFamily="18" charset="0"/>
              </a:defRPr>
            </a:lvl1pPr>
            <a:lvl2pPr marL="762044" indent="-293094" defTabSz="993262">
              <a:defRPr sz="2500" b="1">
                <a:solidFill>
                  <a:schemeClr val="tx1"/>
                </a:solidFill>
                <a:latin typeface="Times New Roman" panose="02020603050405020304" pitchFamily="18" charset="0"/>
              </a:defRPr>
            </a:lvl2pPr>
            <a:lvl3pPr marL="1172375" indent="-234475" defTabSz="993262">
              <a:defRPr sz="2500" b="1">
                <a:solidFill>
                  <a:schemeClr val="tx1"/>
                </a:solidFill>
                <a:latin typeface="Times New Roman" panose="02020603050405020304" pitchFamily="18" charset="0"/>
              </a:defRPr>
            </a:lvl3pPr>
            <a:lvl4pPr marL="1641325" indent="-234475" defTabSz="993262">
              <a:defRPr sz="2500" b="1">
                <a:solidFill>
                  <a:schemeClr val="tx1"/>
                </a:solidFill>
                <a:latin typeface="Times New Roman" panose="02020603050405020304" pitchFamily="18" charset="0"/>
              </a:defRPr>
            </a:lvl4pPr>
            <a:lvl5pPr marL="2110275" indent="-234475" defTabSz="993262">
              <a:defRPr sz="2500" b="1">
                <a:solidFill>
                  <a:schemeClr val="tx1"/>
                </a:solidFill>
                <a:latin typeface="Times New Roman" panose="02020603050405020304" pitchFamily="18" charset="0"/>
              </a:defRPr>
            </a:lvl5pPr>
            <a:lvl6pPr marL="2579225" indent="-234475" defTabSz="993262" eaLnBrk="0" fontAlgn="base" hangingPunct="0">
              <a:spcBef>
                <a:spcPct val="0"/>
              </a:spcBef>
              <a:spcAft>
                <a:spcPct val="0"/>
              </a:spcAft>
              <a:defRPr sz="2500" b="1">
                <a:solidFill>
                  <a:schemeClr val="tx1"/>
                </a:solidFill>
                <a:latin typeface="Times New Roman" panose="02020603050405020304" pitchFamily="18" charset="0"/>
              </a:defRPr>
            </a:lvl6pPr>
            <a:lvl7pPr marL="3048175" indent="-234475" defTabSz="993262" eaLnBrk="0" fontAlgn="base" hangingPunct="0">
              <a:spcBef>
                <a:spcPct val="0"/>
              </a:spcBef>
              <a:spcAft>
                <a:spcPct val="0"/>
              </a:spcAft>
              <a:defRPr sz="2500" b="1">
                <a:solidFill>
                  <a:schemeClr val="tx1"/>
                </a:solidFill>
                <a:latin typeface="Times New Roman" panose="02020603050405020304" pitchFamily="18" charset="0"/>
              </a:defRPr>
            </a:lvl7pPr>
            <a:lvl8pPr marL="3517125" indent="-234475" defTabSz="993262" eaLnBrk="0" fontAlgn="base" hangingPunct="0">
              <a:spcBef>
                <a:spcPct val="0"/>
              </a:spcBef>
              <a:spcAft>
                <a:spcPct val="0"/>
              </a:spcAft>
              <a:defRPr sz="2500" b="1">
                <a:solidFill>
                  <a:schemeClr val="tx1"/>
                </a:solidFill>
                <a:latin typeface="Times New Roman" panose="02020603050405020304" pitchFamily="18" charset="0"/>
              </a:defRPr>
            </a:lvl8pPr>
            <a:lvl9pPr marL="3986075" indent="-234475" defTabSz="993262" eaLnBrk="0" fontAlgn="base" hangingPunct="0">
              <a:spcBef>
                <a:spcPct val="0"/>
              </a:spcBef>
              <a:spcAft>
                <a:spcPct val="0"/>
              </a:spcAft>
              <a:defRPr sz="2500" b="1">
                <a:solidFill>
                  <a:schemeClr val="tx1"/>
                </a:solidFill>
                <a:latin typeface="Times New Roman" panose="02020603050405020304" pitchFamily="18" charset="0"/>
              </a:defRPr>
            </a:lvl9pPr>
          </a:lstStyle>
          <a:p>
            <a:pPr>
              <a:defRPr/>
            </a:pPr>
            <a:fld id="{807CD565-5810-45B1-8331-3B513056D41B}" type="slidenum">
              <a:rPr lang="en-US" altLang="en-US" sz="1300" b="0">
                <a:solidFill>
                  <a:prstClr val="black"/>
                </a:solidFill>
              </a:rPr>
              <a:pPr>
                <a:defRPr/>
              </a:pPr>
              <a:t>2</a:t>
            </a:fld>
            <a:endParaRPr lang="en-US" altLang="en-US" sz="1300" b="0" dirty="0">
              <a:solidFill>
                <a:prstClr val="black"/>
              </a:solidFill>
            </a:endParaRPr>
          </a:p>
        </p:txBody>
      </p:sp>
      <p:sp>
        <p:nvSpPr>
          <p:cNvPr id="9219" name="Rectangle 2">
            <a:extLst>
              <a:ext uri="{FF2B5EF4-FFF2-40B4-BE49-F238E27FC236}">
                <a16:creationId xmlns:a16="http://schemas.microsoft.com/office/drawing/2014/main" id="{ABACAC18-3345-4091-A96E-17C1DD9F0B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43AD536-4185-4A05-BE21-C09F6B263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FCIA Members consist of….</a:t>
            </a:r>
          </a:p>
          <a:p>
            <a:pPr eaLnBrk="1" hangingPunct="1"/>
            <a:endParaRPr lang="en-US" altLang="en-US" dirty="0"/>
          </a:p>
          <a:p>
            <a:pPr eaLnBrk="1" hangingPunct="1"/>
            <a:r>
              <a:rPr lang="en-US" altLang="en-US" dirty="0"/>
              <a:t>FCIA offers a free FCIA Firestop Manual of Practice to Specifiers with Design Firms, Authorities Having Jurisdiction with governmental agencies, independent specifiers as a service to the industry.   </a:t>
            </a:r>
          </a:p>
          <a:p>
            <a:pPr eaLnBrk="1" hangingPunct="1"/>
            <a:endParaRPr lang="en-US" altLang="en-US" dirty="0"/>
          </a:p>
          <a:p>
            <a:pPr eaLnBrk="1" hangingPunct="1"/>
            <a:r>
              <a:rPr lang="en-US" altLang="en-US" dirty="0"/>
              <a:t>FCIA’s Life Safety Digest, the only magazine that focuses on effective compartmentation, is available to all free electronically.  This magazine is the only publication that has fire-resistance as it’s editorial content. </a:t>
            </a:r>
          </a:p>
          <a:p>
            <a:pPr eaLnBrk="1" hangingPunct="1"/>
            <a:endParaRPr lang="en-US" altLang="en-US" dirty="0"/>
          </a:p>
          <a:p>
            <a:pPr eaLnBrk="1" hangingPunct="1"/>
            <a:r>
              <a:rPr lang="en-US" altLang="en-US" dirty="0"/>
              <a:t>FCIA was the originator of ASTM E 2174 and ASTM E 2393, Standards for Firestop Inspection. FCIA was the code proponent to put ASTM E 2174 and ASTM E 2393 into the International Building Code in the USA and other countries.  We chair the two standards task group at ASTM.  </a:t>
            </a:r>
          </a:p>
          <a:p>
            <a:pPr eaLnBrk="1" hangingPunct="1"/>
            <a:endParaRPr lang="en-US" altLang="en-US" dirty="0"/>
          </a:p>
          <a:p>
            <a:pPr eaLnBrk="1" hangingPunct="1"/>
            <a:r>
              <a:rPr lang="en-US" altLang="en-US" dirty="0"/>
              <a:t>FCIA Built the FM 4991, UL Qualified Firestop Contractor Programs to build better quality installations through a management system approach to subcontracting industry. This is the first of its kind in the construction industry.</a:t>
            </a:r>
          </a:p>
          <a:p>
            <a:pPr eaLnBrk="1" hangingPunct="1"/>
            <a:endParaRPr lang="en-US" altLang="en-US" dirty="0"/>
          </a:p>
          <a:p>
            <a:pPr eaLnBrk="1" hangingPunct="1"/>
            <a:r>
              <a:rPr lang="en-US" altLang="en-US" dirty="0"/>
              <a:t>FCIA built the firestop section of International Accreditation Services IAS AC 291, a management system program for inspection agencies.  </a:t>
            </a:r>
          </a:p>
          <a:p>
            <a:pPr eaLnBrk="1" hangingPunct="1"/>
            <a:endParaRPr lang="en-US" altLang="en-US" dirty="0"/>
          </a:p>
          <a:p>
            <a:pPr eaLnBrk="1" hangingPunct="1"/>
            <a:r>
              <a:rPr lang="en-US" altLang="en-US" dirty="0"/>
              <a:t>FCIA also endorses the FM and UL Firestop Exams for education of contractor and inspection agency personnel.  </a:t>
            </a:r>
          </a:p>
          <a:p>
            <a:pPr eaLnBrk="1" hangingPunct="1"/>
            <a:endParaRPr lang="en-US" altLang="en-US" dirty="0"/>
          </a:p>
          <a:p>
            <a:pPr eaLnBrk="1" hangingPunct="1"/>
            <a:r>
              <a:rPr lang="en-US" altLang="en-US" dirty="0"/>
              <a:t>In addition, FCIA’s Firestop Containment Worker Program provides firestop contractors an organized curriculum for educating their workforce.  </a:t>
            </a:r>
          </a:p>
          <a:p>
            <a:pPr eaLnBrk="1" hangingPunct="1"/>
            <a:endParaRPr lang="en-US" altLang="en-US" dirty="0"/>
          </a:p>
          <a:p>
            <a:pPr eaLnBrk="1" hangingPunct="1"/>
            <a:r>
              <a:rPr lang="en-US" altLang="en-US" dirty="0"/>
              <a:t>There are tools for the industry, FREE to all, from a 07-84-00 Firestop Specification to the Life Safety Digest, an open website with links to a video on the Barrier Management Symposium joint venture with ASHE, TJC, UL and FCIA.  FCIA advocates for fire and life safety through the DIIM of Firestopping – and works with other effective compartmentation industries to provide a complete safe building.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2519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AB25E1-260A-48C8-AEFA-7B3841817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221">
              <a:defRPr sz="2400" b="1">
                <a:solidFill>
                  <a:schemeClr val="tx1"/>
                </a:solidFill>
                <a:latin typeface="Times New Roman" panose="02020603050405020304" pitchFamily="18" charset="0"/>
              </a:defRPr>
            </a:lvl1pPr>
            <a:lvl2pPr marL="751271" indent="-288950" defTabSz="979221">
              <a:defRPr sz="2400" b="1">
                <a:solidFill>
                  <a:schemeClr val="tx1"/>
                </a:solidFill>
                <a:latin typeface="Times New Roman" panose="02020603050405020304" pitchFamily="18" charset="0"/>
              </a:defRPr>
            </a:lvl2pPr>
            <a:lvl3pPr marL="1155802" indent="-231160" defTabSz="979221">
              <a:defRPr sz="2400" b="1">
                <a:solidFill>
                  <a:schemeClr val="tx1"/>
                </a:solidFill>
                <a:latin typeface="Times New Roman" panose="02020603050405020304" pitchFamily="18" charset="0"/>
              </a:defRPr>
            </a:lvl3pPr>
            <a:lvl4pPr marL="1618122" indent="-231160" defTabSz="979221">
              <a:defRPr sz="2400" b="1">
                <a:solidFill>
                  <a:schemeClr val="tx1"/>
                </a:solidFill>
                <a:latin typeface="Times New Roman" panose="02020603050405020304" pitchFamily="18" charset="0"/>
              </a:defRPr>
            </a:lvl4pPr>
            <a:lvl5pPr marL="2080443" indent="-231160" defTabSz="979221">
              <a:defRPr sz="2400" b="1">
                <a:solidFill>
                  <a:schemeClr val="tx1"/>
                </a:solidFill>
                <a:latin typeface="Times New Roman" panose="02020603050405020304" pitchFamily="18" charset="0"/>
              </a:defRPr>
            </a:lvl5pPr>
            <a:lvl6pPr marL="2542764" indent="-231160" defTabSz="979221" eaLnBrk="0" fontAlgn="base" hangingPunct="0">
              <a:spcBef>
                <a:spcPct val="0"/>
              </a:spcBef>
              <a:spcAft>
                <a:spcPct val="0"/>
              </a:spcAft>
              <a:defRPr sz="2400" b="1">
                <a:solidFill>
                  <a:schemeClr val="tx1"/>
                </a:solidFill>
                <a:latin typeface="Times New Roman" panose="02020603050405020304" pitchFamily="18" charset="0"/>
              </a:defRPr>
            </a:lvl6pPr>
            <a:lvl7pPr marL="3005084" indent="-231160" defTabSz="979221" eaLnBrk="0" fontAlgn="base" hangingPunct="0">
              <a:spcBef>
                <a:spcPct val="0"/>
              </a:spcBef>
              <a:spcAft>
                <a:spcPct val="0"/>
              </a:spcAft>
              <a:defRPr sz="2400" b="1">
                <a:solidFill>
                  <a:schemeClr val="tx1"/>
                </a:solidFill>
                <a:latin typeface="Times New Roman" panose="02020603050405020304" pitchFamily="18" charset="0"/>
              </a:defRPr>
            </a:lvl7pPr>
            <a:lvl8pPr marL="3467405" indent="-231160" defTabSz="979221" eaLnBrk="0" fontAlgn="base" hangingPunct="0">
              <a:spcBef>
                <a:spcPct val="0"/>
              </a:spcBef>
              <a:spcAft>
                <a:spcPct val="0"/>
              </a:spcAft>
              <a:defRPr sz="2400" b="1">
                <a:solidFill>
                  <a:schemeClr val="tx1"/>
                </a:solidFill>
                <a:latin typeface="Times New Roman" panose="02020603050405020304" pitchFamily="18" charset="0"/>
              </a:defRPr>
            </a:lvl8pPr>
            <a:lvl9pPr marL="3929725" indent="-231160" defTabSz="979221"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79221" rtl="0" eaLnBrk="1" fontAlgn="auto" latinLnBrk="0" hangingPunct="1">
              <a:lnSpc>
                <a:spcPct val="100000"/>
              </a:lnSpc>
              <a:spcBef>
                <a:spcPts val="0"/>
              </a:spcBef>
              <a:spcAft>
                <a:spcPts val="0"/>
              </a:spcAft>
              <a:buClrTx/>
              <a:buSzTx/>
              <a:buFontTx/>
              <a:buNone/>
              <a:tabLst/>
              <a:defRPr/>
            </a:pPr>
            <a:fld id="{807CD565-5810-45B1-8331-3B513056D41B}"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79221" rtl="0" eaLnBrk="1" fontAlgn="auto" latinLnBrk="0" hangingPunct="1">
                <a:lnSpc>
                  <a:spcPct val="100000"/>
                </a:lnSpc>
                <a:spcBef>
                  <a:spcPts val="0"/>
                </a:spcBef>
                <a:spcAft>
                  <a:spcPts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ABACAC18-3345-4091-A96E-17C1DD9F0B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43AD536-4185-4A05-BE21-C09F6B263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FCIA Members consist of….</a:t>
            </a:r>
          </a:p>
          <a:p>
            <a:pPr eaLnBrk="1" hangingPunct="1"/>
            <a:endParaRPr lang="en-US" altLang="en-US" dirty="0"/>
          </a:p>
          <a:p>
            <a:pPr eaLnBrk="1" hangingPunct="1"/>
            <a:r>
              <a:rPr lang="en-US" altLang="en-US" dirty="0"/>
              <a:t>FCIA offers a free FCIA Firestop Manual of Practice to Specifiers with Design Firms, Authorities Having Jurisdiction with governmental agencies, independent specifiers as a service to the industry.   </a:t>
            </a:r>
          </a:p>
          <a:p>
            <a:pPr eaLnBrk="1" hangingPunct="1"/>
            <a:endParaRPr lang="en-US" altLang="en-US" dirty="0"/>
          </a:p>
          <a:p>
            <a:pPr eaLnBrk="1" hangingPunct="1"/>
            <a:r>
              <a:rPr lang="en-US" altLang="en-US" dirty="0"/>
              <a:t>FCIA’s Life Safety Digest, the only magazine that focuses on effective compartmentation, is available to all free electronically.  This magazine is the only publication that has fire-resistance as it’s editorial content. </a:t>
            </a:r>
          </a:p>
          <a:p>
            <a:pPr eaLnBrk="1" hangingPunct="1"/>
            <a:endParaRPr lang="en-US" altLang="en-US" dirty="0"/>
          </a:p>
          <a:p>
            <a:pPr eaLnBrk="1" hangingPunct="1"/>
            <a:r>
              <a:rPr lang="en-US" altLang="en-US" dirty="0"/>
              <a:t>FCIA was the originator of ASTM E 2174 and ASTM E 2393, Standards for Firestop Inspection. FCIA was the code proponent to put ASTM E 2174 and ASTM E 2393 into the International Building Code in the USA and other countries.  We chair the two standards task group at ASTM.  </a:t>
            </a:r>
          </a:p>
          <a:p>
            <a:pPr eaLnBrk="1" hangingPunct="1"/>
            <a:endParaRPr lang="en-US" altLang="en-US" dirty="0"/>
          </a:p>
          <a:p>
            <a:pPr eaLnBrk="1" hangingPunct="1"/>
            <a:r>
              <a:rPr lang="en-US" altLang="en-US" dirty="0"/>
              <a:t>FCIA Built the FM 4991, UL Qualified Firestop Contractor Programs to build better quality installations through a management system approach to subcontracting industry. This is the first of its kind in the construction industry.</a:t>
            </a:r>
          </a:p>
          <a:p>
            <a:pPr eaLnBrk="1" hangingPunct="1"/>
            <a:endParaRPr lang="en-US" altLang="en-US" dirty="0"/>
          </a:p>
          <a:p>
            <a:pPr eaLnBrk="1" hangingPunct="1"/>
            <a:r>
              <a:rPr lang="en-US" altLang="en-US" dirty="0"/>
              <a:t>FCIA built the firestop section of International Accreditation Services IAS AC 291, a management system program for inspection agencies.  </a:t>
            </a:r>
          </a:p>
          <a:p>
            <a:pPr eaLnBrk="1" hangingPunct="1"/>
            <a:endParaRPr lang="en-US" altLang="en-US" dirty="0"/>
          </a:p>
          <a:p>
            <a:pPr eaLnBrk="1" hangingPunct="1"/>
            <a:r>
              <a:rPr lang="en-US" altLang="en-US" dirty="0"/>
              <a:t>FCIA also endorses the FM and UL Firestop Exams for education of contractor and inspection agency personnel.  </a:t>
            </a:r>
          </a:p>
          <a:p>
            <a:pPr eaLnBrk="1" hangingPunct="1"/>
            <a:endParaRPr lang="en-US" altLang="en-US" dirty="0"/>
          </a:p>
          <a:p>
            <a:pPr eaLnBrk="1" hangingPunct="1"/>
            <a:r>
              <a:rPr lang="en-US" altLang="en-US" dirty="0"/>
              <a:t>In addition, FCIA’s Firestop Containment Worker Program provides firestop contractors an organized curriculum for educating their workforce.  </a:t>
            </a:r>
          </a:p>
          <a:p>
            <a:pPr eaLnBrk="1" hangingPunct="1"/>
            <a:endParaRPr lang="en-US" altLang="en-US" dirty="0"/>
          </a:p>
          <a:p>
            <a:pPr eaLnBrk="1" hangingPunct="1"/>
            <a:r>
              <a:rPr lang="en-US" altLang="en-US" dirty="0"/>
              <a:t>There are tools for the industry, FREE to all, from a 07-84-00 Firestop Specification to the Life Safety Digest, an open website with links to a video on the Barrier Management Symposium joint venture with ASHE, TJC, UL and FCIA.  FCIA advocates for fire and life safety through the DIIM of Firestopping – and works with other effective compartmentation industries to provide a complete safe building.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76286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3596464-D79A-4880-8A9F-A28555E1E7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sz="2400" b="1">
                <a:solidFill>
                  <a:schemeClr val="tx1"/>
                </a:solidFill>
                <a:latin typeface="Times New Roman" panose="02020603050405020304" pitchFamily="18" charset="0"/>
              </a:defRPr>
            </a:lvl1pPr>
            <a:lvl2pPr marL="742950" indent="-285750" defTabSz="968375">
              <a:defRPr sz="2400" b="1">
                <a:solidFill>
                  <a:schemeClr val="tx1"/>
                </a:solidFill>
                <a:latin typeface="Times New Roman" panose="02020603050405020304" pitchFamily="18" charset="0"/>
              </a:defRPr>
            </a:lvl2pPr>
            <a:lvl3pPr marL="1143000" indent="-228600" defTabSz="968375">
              <a:defRPr sz="2400" b="1">
                <a:solidFill>
                  <a:schemeClr val="tx1"/>
                </a:solidFill>
                <a:latin typeface="Times New Roman" panose="02020603050405020304" pitchFamily="18" charset="0"/>
              </a:defRPr>
            </a:lvl3pPr>
            <a:lvl4pPr marL="1600200" indent="-228600" defTabSz="968375">
              <a:defRPr sz="2400" b="1">
                <a:solidFill>
                  <a:schemeClr val="tx1"/>
                </a:solidFill>
                <a:latin typeface="Times New Roman" panose="02020603050405020304" pitchFamily="18" charset="0"/>
              </a:defRPr>
            </a:lvl4pPr>
            <a:lvl5pPr marL="2057400" indent="-228600" defTabSz="968375">
              <a:defRPr sz="2400" b="1">
                <a:solidFill>
                  <a:schemeClr val="tx1"/>
                </a:solidFill>
                <a:latin typeface="Times New Roman" panose="02020603050405020304" pitchFamily="18" charset="0"/>
              </a:defRPr>
            </a:lvl5pPr>
            <a:lvl6pPr marL="2514600" indent="-228600" defTabSz="968375"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68375"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68375"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68375"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68375" rtl="0" eaLnBrk="1" fontAlgn="auto" latinLnBrk="0" hangingPunct="1">
              <a:lnSpc>
                <a:spcPct val="100000"/>
              </a:lnSpc>
              <a:spcBef>
                <a:spcPts val="0"/>
              </a:spcBef>
              <a:spcAft>
                <a:spcPts val="0"/>
              </a:spcAft>
              <a:buClrTx/>
              <a:buSzTx/>
              <a:buFontTx/>
              <a:buNone/>
              <a:tabLst/>
              <a:defRPr/>
            </a:pPr>
            <a:fld id="{E7FB975E-67A5-4B21-ABD9-1073CEFC9219}"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8375" rtl="0" eaLnBrk="1" fontAlgn="auto" latinLnBrk="0" hangingPunct="1">
                <a:lnSpc>
                  <a:spcPct val="100000"/>
                </a:lnSpc>
                <a:spcBef>
                  <a:spcPts val="0"/>
                </a:spcBef>
                <a:spcAft>
                  <a:spcPts val="0"/>
                </a:spcAft>
                <a:buClrTx/>
                <a:buSzTx/>
                <a:buFontTx/>
                <a:buNone/>
                <a:tabLst/>
                <a:defRPr/>
              </a:pPr>
              <a:t>4</a:t>
            </a:fld>
            <a:endParaRPr kumimoji="0" lang="en-US" altLang="en-US" sz="1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3315" name="Rectangle 2">
            <a:extLst>
              <a:ext uri="{FF2B5EF4-FFF2-40B4-BE49-F238E27FC236}">
                <a16:creationId xmlns:a16="http://schemas.microsoft.com/office/drawing/2014/main" id="{D4BFD596-BB8D-4AA6-99B3-A102D0DAFA7C}"/>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FB6A98BB-9E02-4D1A-9761-6207ED99A708}"/>
              </a:ext>
            </a:extLst>
          </p:cNvPr>
          <p:cNvSpPr>
            <a:spLocks noGrp="1" noChangeArrowheads="1"/>
          </p:cNvSpPr>
          <p:nvPr>
            <p:ph type="body" idx="1"/>
          </p:nvPr>
        </p:nvSpPr>
        <p:spPr>
          <a:ln/>
        </p:spPr>
        <p:txBody>
          <a:bodyPr>
            <a:normAutofit fontScale="92500" lnSpcReduction="20000"/>
          </a:bodyPr>
          <a:lstStyle/>
          <a:p>
            <a:pPr eaLnBrk="1" hangingPunct="1">
              <a:defRPr/>
            </a:pPr>
            <a:r>
              <a:rPr lang="en-US" altLang="en-US" dirty="0"/>
              <a:t>Here’s what we’ll be discussing today.</a:t>
            </a:r>
          </a:p>
          <a:p>
            <a:pPr eaLnBrk="1" hangingPunct="1">
              <a:defRPr/>
            </a:pPr>
            <a:endParaRPr lang="en-US" altLang="en-US" dirty="0"/>
          </a:p>
          <a:p>
            <a:pPr eaLnBrk="1" hangingPunct="1">
              <a:buFontTx/>
              <a:buChar char="-"/>
              <a:defRPr/>
            </a:pPr>
            <a:r>
              <a:rPr lang="en-US" altLang="en-US" dirty="0"/>
              <a:t>Who’s FCIA?</a:t>
            </a:r>
          </a:p>
          <a:p>
            <a:pPr eaLnBrk="1" hangingPunct="1">
              <a:buFontTx/>
              <a:buChar char="-"/>
              <a:defRPr/>
            </a:pPr>
            <a:r>
              <a:rPr lang="en-US" altLang="en-US" dirty="0"/>
              <a:t>Total Fire Protection and Effective Compartmentation </a:t>
            </a:r>
          </a:p>
          <a:p>
            <a:pPr eaLnBrk="1" hangingPunct="1">
              <a:buFontTx/>
              <a:buChar char="-"/>
              <a:defRPr/>
            </a:pPr>
            <a:r>
              <a:rPr lang="en-US" altLang="en-US" dirty="0"/>
              <a:t>Codes, Testing and Materials– We will present a VERY SHORT description of materials, SYSTEMS, and problems about getting Firestop systems installed with zero tolerance in the field.</a:t>
            </a:r>
          </a:p>
          <a:p>
            <a:pPr eaLnBrk="1" hangingPunct="1">
              <a:buFontTx/>
              <a:buChar char="-"/>
              <a:defRPr/>
            </a:pPr>
            <a:r>
              <a:rPr lang="en-US" altLang="en-US" dirty="0"/>
              <a:t>Firestopping and Compartmentation for Life Safety</a:t>
            </a:r>
          </a:p>
          <a:p>
            <a:pPr eaLnBrk="1" hangingPunct="1">
              <a:buFontTx/>
              <a:buChar char="-"/>
              <a:defRPr/>
            </a:pPr>
            <a:r>
              <a:rPr lang="en-US" altLang="en-US" dirty="0"/>
              <a:t>Things you should know about when specifying, buying a firestop system, installed as a system.  </a:t>
            </a:r>
          </a:p>
          <a:p>
            <a:pPr lvl="1" eaLnBrk="1" hangingPunct="1">
              <a:buFontTx/>
              <a:buChar char="-"/>
              <a:defRPr/>
            </a:pPr>
            <a:r>
              <a:rPr lang="en-US" altLang="en-US" dirty="0"/>
              <a:t>The Quality Process, SubContractor Quality processes..</a:t>
            </a:r>
          </a:p>
          <a:p>
            <a:pPr lvl="2" eaLnBrk="1" hangingPunct="1">
              <a:buFontTx/>
              <a:buChar char="-"/>
              <a:defRPr/>
            </a:pPr>
            <a:r>
              <a:rPr lang="en-US" altLang="en-US" dirty="0"/>
              <a:t>FM 4991 Approved Contractors and how they fit into </a:t>
            </a:r>
          </a:p>
          <a:p>
            <a:pPr lvl="2" eaLnBrk="1" hangingPunct="1">
              <a:buFontTx/>
              <a:buChar char="-"/>
              <a:defRPr/>
            </a:pPr>
            <a:r>
              <a:rPr lang="en-US" altLang="en-US" dirty="0"/>
              <a:t>What you should look for in a firestop contractor professional</a:t>
            </a:r>
          </a:p>
          <a:p>
            <a:pPr eaLnBrk="1" hangingPunct="1">
              <a:buFontTx/>
              <a:buChar char="-"/>
              <a:defRPr/>
            </a:pPr>
            <a:r>
              <a:rPr lang="en-US" altLang="en-US" dirty="0"/>
              <a:t>Inspection process – New ASTM E2174 and ASTM E2393 for penetration and joints protocol. </a:t>
            </a:r>
          </a:p>
          <a:p>
            <a:pPr eaLnBrk="1" hangingPunct="1">
              <a:buFontTx/>
              <a:buChar char="-"/>
              <a:defRPr/>
            </a:pPr>
            <a:r>
              <a:rPr lang="en-US" altLang="en-US" dirty="0"/>
              <a:t>Maintenance – Every component of a project needs maintenance.  Firestopping and Effective Compartmentation are no different.  </a:t>
            </a:r>
          </a:p>
          <a:p>
            <a:pPr eaLnBrk="1" hangingPunct="1">
              <a:buFontTx/>
              <a:buChar char="-"/>
              <a:defRPr/>
            </a:pPr>
            <a:r>
              <a:rPr lang="en-US" altLang="en-US" dirty="0"/>
              <a:t>The complete firestopping process quality protocol for the life of the building means, </a:t>
            </a:r>
          </a:p>
          <a:p>
            <a:pPr lvl="3" eaLnBrk="1" hangingPunct="1">
              <a:buFontTx/>
              <a:buChar char="-"/>
              <a:defRPr/>
            </a:pPr>
            <a:r>
              <a:rPr lang="en-US" altLang="en-US" dirty="0"/>
              <a:t>Firestopping Designed Properly,</a:t>
            </a:r>
          </a:p>
          <a:p>
            <a:pPr lvl="3" eaLnBrk="1" hangingPunct="1">
              <a:buFontTx/>
              <a:buChar char="-"/>
              <a:defRPr/>
            </a:pPr>
            <a:r>
              <a:rPr lang="en-US" altLang="en-US" dirty="0"/>
              <a:t>Tested and Listed in public directories by accredited laboratories and FCIA Member Manufacturers</a:t>
            </a:r>
          </a:p>
          <a:p>
            <a:pPr lvl="3" eaLnBrk="1" hangingPunct="1">
              <a:buFontTx/>
              <a:buChar char="-"/>
              <a:defRPr/>
            </a:pPr>
            <a:r>
              <a:rPr lang="en-US" altLang="en-US" dirty="0"/>
              <a:t>Inspected by professionals to ASTM E2174 / 2393 Protocol</a:t>
            </a:r>
          </a:p>
          <a:p>
            <a:pPr lvl="3" eaLnBrk="1" hangingPunct="1">
              <a:buFontTx/>
              <a:buChar char="-"/>
              <a:defRPr/>
            </a:pPr>
            <a:r>
              <a:rPr lang="en-US" altLang="en-US" dirty="0"/>
              <a:t>Maintained by FCIA Member, FM 4991 Contractors</a:t>
            </a:r>
          </a:p>
          <a:p>
            <a:pPr lvl="3" eaLnBrk="1" hangingPunct="1">
              <a:buFontTx/>
              <a:buChar char="-"/>
              <a:defRPr/>
            </a:pPr>
            <a:endParaRPr lang="en-US" altLang="en-US" dirty="0"/>
          </a:p>
          <a:p>
            <a:pPr eaLnBrk="1" hangingPunct="1">
              <a:defRPr/>
            </a:pPr>
            <a:r>
              <a:rPr lang="en-US" altLang="en-US" dirty="0"/>
              <a:t>This Firestopping Quality process includes the complete cycle of quality from manufacture through service life of the building.  </a:t>
            </a:r>
          </a:p>
          <a:p>
            <a:pPr eaLnBrk="1" hangingPunct="1">
              <a:buFontTx/>
              <a:buChar char="-"/>
              <a:defRPr/>
            </a:pPr>
            <a:r>
              <a:rPr lang="en-US" altLang="en-US" dirty="0"/>
              <a:t>Recipe for success of a firestop project – A correct specification.  FCIA’s Firestop Spec is available at www.fcia.org</a:t>
            </a:r>
          </a:p>
          <a:p>
            <a:pPr eaLnBrk="1" hangingPunct="1">
              <a:buFontTx/>
              <a:buChar char="-"/>
              <a:defRPr/>
            </a:pPr>
            <a:endParaRPr lang="en-US" altLang="en-US" dirty="0"/>
          </a:p>
          <a:p>
            <a:pPr eaLnBrk="1" hangingPunct="1">
              <a:buFontTx/>
              <a:buChar char="-"/>
              <a:defRPr/>
            </a:pPr>
            <a:endParaRPr lang="en-US" altLang="en-US" dirty="0"/>
          </a:p>
        </p:txBody>
      </p:sp>
    </p:spTree>
    <p:extLst>
      <p:ext uri="{BB962C8B-B14F-4D97-AF65-F5344CB8AC3E}">
        <p14:creationId xmlns:p14="http://schemas.microsoft.com/office/powerpoint/2010/main" val="46029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3596464-D79A-4880-8A9F-A28555E1E7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262">
              <a:defRPr sz="2500" b="1">
                <a:solidFill>
                  <a:schemeClr val="tx1"/>
                </a:solidFill>
                <a:latin typeface="Times New Roman" panose="02020603050405020304" pitchFamily="18" charset="0"/>
              </a:defRPr>
            </a:lvl1pPr>
            <a:lvl2pPr marL="762044" indent="-293094" defTabSz="993262">
              <a:defRPr sz="2500" b="1">
                <a:solidFill>
                  <a:schemeClr val="tx1"/>
                </a:solidFill>
                <a:latin typeface="Times New Roman" panose="02020603050405020304" pitchFamily="18" charset="0"/>
              </a:defRPr>
            </a:lvl2pPr>
            <a:lvl3pPr marL="1172375" indent="-234475" defTabSz="993262">
              <a:defRPr sz="2500" b="1">
                <a:solidFill>
                  <a:schemeClr val="tx1"/>
                </a:solidFill>
                <a:latin typeface="Times New Roman" panose="02020603050405020304" pitchFamily="18" charset="0"/>
              </a:defRPr>
            </a:lvl3pPr>
            <a:lvl4pPr marL="1641325" indent="-234475" defTabSz="993262">
              <a:defRPr sz="2500" b="1">
                <a:solidFill>
                  <a:schemeClr val="tx1"/>
                </a:solidFill>
                <a:latin typeface="Times New Roman" panose="02020603050405020304" pitchFamily="18" charset="0"/>
              </a:defRPr>
            </a:lvl4pPr>
            <a:lvl5pPr marL="2110275" indent="-234475" defTabSz="993262">
              <a:defRPr sz="2500" b="1">
                <a:solidFill>
                  <a:schemeClr val="tx1"/>
                </a:solidFill>
                <a:latin typeface="Times New Roman" panose="02020603050405020304" pitchFamily="18" charset="0"/>
              </a:defRPr>
            </a:lvl5pPr>
            <a:lvl6pPr marL="2579225" indent="-234475" defTabSz="993262" eaLnBrk="0" fontAlgn="base" hangingPunct="0">
              <a:spcBef>
                <a:spcPct val="0"/>
              </a:spcBef>
              <a:spcAft>
                <a:spcPct val="0"/>
              </a:spcAft>
              <a:defRPr sz="2500" b="1">
                <a:solidFill>
                  <a:schemeClr val="tx1"/>
                </a:solidFill>
                <a:latin typeface="Times New Roman" panose="02020603050405020304" pitchFamily="18" charset="0"/>
              </a:defRPr>
            </a:lvl6pPr>
            <a:lvl7pPr marL="3048175" indent="-234475" defTabSz="993262" eaLnBrk="0" fontAlgn="base" hangingPunct="0">
              <a:spcBef>
                <a:spcPct val="0"/>
              </a:spcBef>
              <a:spcAft>
                <a:spcPct val="0"/>
              </a:spcAft>
              <a:defRPr sz="2500" b="1">
                <a:solidFill>
                  <a:schemeClr val="tx1"/>
                </a:solidFill>
                <a:latin typeface="Times New Roman" panose="02020603050405020304" pitchFamily="18" charset="0"/>
              </a:defRPr>
            </a:lvl7pPr>
            <a:lvl8pPr marL="3517125" indent="-234475" defTabSz="993262" eaLnBrk="0" fontAlgn="base" hangingPunct="0">
              <a:spcBef>
                <a:spcPct val="0"/>
              </a:spcBef>
              <a:spcAft>
                <a:spcPct val="0"/>
              </a:spcAft>
              <a:defRPr sz="2500" b="1">
                <a:solidFill>
                  <a:schemeClr val="tx1"/>
                </a:solidFill>
                <a:latin typeface="Times New Roman" panose="02020603050405020304" pitchFamily="18" charset="0"/>
              </a:defRPr>
            </a:lvl8pPr>
            <a:lvl9pPr marL="3986075" indent="-234475" defTabSz="993262" eaLnBrk="0" fontAlgn="base" hangingPunct="0">
              <a:spcBef>
                <a:spcPct val="0"/>
              </a:spcBef>
              <a:spcAft>
                <a:spcPct val="0"/>
              </a:spcAft>
              <a:defRPr sz="2500" b="1">
                <a:solidFill>
                  <a:schemeClr val="tx1"/>
                </a:solidFill>
                <a:latin typeface="Times New Roman" panose="02020603050405020304" pitchFamily="18" charset="0"/>
              </a:defRPr>
            </a:lvl9pPr>
          </a:lstStyle>
          <a:p>
            <a:pPr>
              <a:defRPr/>
            </a:pPr>
            <a:fld id="{E7FB975E-67A5-4B21-ABD9-1073CEFC9219}" type="slidenum">
              <a:rPr lang="en-US" altLang="en-US" sz="1300" b="0">
                <a:solidFill>
                  <a:prstClr val="black"/>
                </a:solidFill>
              </a:rPr>
              <a:pPr>
                <a:defRPr/>
              </a:pPr>
              <a:t>5</a:t>
            </a:fld>
            <a:endParaRPr lang="en-US" altLang="en-US" sz="1300" b="0" dirty="0">
              <a:solidFill>
                <a:prstClr val="black"/>
              </a:solidFill>
            </a:endParaRPr>
          </a:p>
        </p:txBody>
      </p:sp>
      <p:sp>
        <p:nvSpPr>
          <p:cNvPr id="13315" name="Rectangle 2">
            <a:extLst>
              <a:ext uri="{FF2B5EF4-FFF2-40B4-BE49-F238E27FC236}">
                <a16:creationId xmlns:a16="http://schemas.microsoft.com/office/drawing/2014/main" id="{D4BFD596-BB8D-4AA6-99B3-A102D0DAFA7C}"/>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FB6A98BB-9E02-4D1A-9761-6207ED99A708}"/>
              </a:ext>
            </a:extLst>
          </p:cNvPr>
          <p:cNvSpPr>
            <a:spLocks noGrp="1" noChangeArrowheads="1"/>
          </p:cNvSpPr>
          <p:nvPr>
            <p:ph type="body" idx="1"/>
          </p:nvPr>
        </p:nvSpPr>
        <p:spPr>
          <a:ln/>
        </p:spPr>
        <p:txBody>
          <a:bodyPr>
            <a:normAutofit fontScale="92500" lnSpcReduction="20000"/>
          </a:bodyPr>
          <a:lstStyle/>
          <a:p>
            <a:pPr eaLnBrk="1" hangingPunct="1">
              <a:defRPr/>
            </a:pPr>
            <a:r>
              <a:rPr lang="en-US" altLang="en-US" dirty="0"/>
              <a:t>Here’s what we’ll be discussing today.</a:t>
            </a:r>
          </a:p>
          <a:p>
            <a:pPr eaLnBrk="1" hangingPunct="1">
              <a:defRPr/>
            </a:pPr>
            <a:endParaRPr lang="en-US" altLang="en-US" dirty="0"/>
          </a:p>
          <a:p>
            <a:pPr eaLnBrk="1" hangingPunct="1">
              <a:buFontTx/>
              <a:buChar char="-"/>
              <a:defRPr/>
            </a:pPr>
            <a:r>
              <a:rPr lang="en-US" altLang="en-US" dirty="0"/>
              <a:t>Who’s FCIA?</a:t>
            </a:r>
          </a:p>
          <a:p>
            <a:pPr eaLnBrk="1" hangingPunct="1">
              <a:buFontTx/>
              <a:buChar char="-"/>
              <a:defRPr/>
            </a:pPr>
            <a:r>
              <a:rPr lang="en-US" altLang="en-US" dirty="0"/>
              <a:t>Total Fire Protection and Effective Compartmentation </a:t>
            </a:r>
          </a:p>
          <a:p>
            <a:pPr eaLnBrk="1" hangingPunct="1">
              <a:buFontTx/>
              <a:buChar char="-"/>
              <a:defRPr/>
            </a:pPr>
            <a:r>
              <a:rPr lang="en-US" altLang="en-US" dirty="0"/>
              <a:t>Codes, Testing and Materials– We will present a VERY SHORT description of materials, SYSTEMS, and problems about getting Firestop systems installed with zero tolerance in the field.</a:t>
            </a:r>
          </a:p>
          <a:p>
            <a:pPr eaLnBrk="1" hangingPunct="1">
              <a:buFontTx/>
              <a:buChar char="-"/>
              <a:defRPr/>
            </a:pPr>
            <a:r>
              <a:rPr lang="en-US" altLang="en-US" dirty="0"/>
              <a:t>Firestopping and Compartmentation for Life Safety</a:t>
            </a:r>
          </a:p>
          <a:p>
            <a:pPr eaLnBrk="1" hangingPunct="1">
              <a:buFontTx/>
              <a:buChar char="-"/>
              <a:defRPr/>
            </a:pPr>
            <a:r>
              <a:rPr lang="en-US" altLang="en-US" dirty="0"/>
              <a:t>Things you should know about when specifying, buying a firestop system, installed as a system.  </a:t>
            </a:r>
          </a:p>
          <a:p>
            <a:pPr lvl="1" eaLnBrk="1" hangingPunct="1">
              <a:buFontTx/>
              <a:buChar char="-"/>
              <a:defRPr/>
            </a:pPr>
            <a:r>
              <a:rPr lang="en-US" altLang="en-US" dirty="0"/>
              <a:t>The Quality Process, SubContractor Quality processes..</a:t>
            </a:r>
          </a:p>
          <a:p>
            <a:pPr lvl="2" eaLnBrk="1" hangingPunct="1">
              <a:buFontTx/>
              <a:buChar char="-"/>
              <a:defRPr/>
            </a:pPr>
            <a:r>
              <a:rPr lang="en-US" altLang="en-US" dirty="0"/>
              <a:t>FM 4991 Approved Contractors and how they fit into </a:t>
            </a:r>
          </a:p>
          <a:p>
            <a:pPr lvl="2" eaLnBrk="1" hangingPunct="1">
              <a:buFontTx/>
              <a:buChar char="-"/>
              <a:defRPr/>
            </a:pPr>
            <a:r>
              <a:rPr lang="en-US" altLang="en-US" dirty="0"/>
              <a:t>What you should look for in a firestop contractor professional</a:t>
            </a:r>
          </a:p>
          <a:p>
            <a:pPr eaLnBrk="1" hangingPunct="1">
              <a:buFontTx/>
              <a:buChar char="-"/>
              <a:defRPr/>
            </a:pPr>
            <a:r>
              <a:rPr lang="en-US" altLang="en-US" dirty="0"/>
              <a:t>Inspection process – New ASTM E2174 and ASTM E2393 for penetration and joints protocol. </a:t>
            </a:r>
          </a:p>
          <a:p>
            <a:pPr eaLnBrk="1" hangingPunct="1">
              <a:buFontTx/>
              <a:buChar char="-"/>
              <a:defRPr/>
            </a:pPr>
            <a:r>
              <a:rPr lang="en-US" altLang="en-US" dirty="0"/>
              <a:t>Maintenance – Every component of a project needs maintenance.  Firestopping and Effective Compartmentation are no different.  </a:t>
            </a:r>
          </a:p>
          <a:p>
            <a:pPr eaLnBrk="1" hangingPunct="1">
              <a:buFontTx/>
              <a:buChar char="-"/>
              <a:defRPr/>
            </a:pPr>
            <a:r>
              <a:rPr lang="en-US" altLang="en-US" dirty="0"/>
              <a:t>The complete firestopping process quality protocol for the life of the building means, </a:t>
            </a:r>
          </a:p>
          <a:p>
            <a:pPr lvl="3" eaLnBrk="1" hangingPunct="1">
              <a:buFontTx/>
              <a:buChar char="-"/>
              <a:defRPr/>
            </a:pPr>
            <a:r>
              <a:rPr lang="en-US" altLang="en-US" dirty="0"/>
              <a:t>Firestopping Designed Properly,</a:t>
            </a:r>
          </a:p>
          <a:p>
            <a:pPr lvl="3" eaLnBrk="1" hangingPunct="1">
              <a:buFontTx/>
              <a:buChar char="-"/>
              <a:defRPr/>
            </a:pPr>
            <a:r>
              <a:rPr lang="en-US" altLang="en-US" dirty="0"/>
              <a:t>Tested and Listed in public directories by accredited laboratories and FCIA Member Manufacturers</a:t>
            </a:r>
          </a:p>
          <a:p>
            <a:pPr lvl="3" eaLnBrk="1" hangingPunct="1">
              <a:buFontTx/>
              <a:buChar char="-"/>
              <a:defRPr/>
            </a:pPr>
            <a:r>
              <a:rPr lang="en-US" altLang="en-US" dirty="0"/>
              <a:t>Inspected by professionals to ASTM E2174 / 2393 Protocol</a:t>
            </a:r>
          </a:p>
          <a:p>
            <a:pPr lvl="3" eaLnBrk="1" hangingPunct="1">
              <a:buFontTx/>
              <a:buChar char="-"/>
              <a:defRPr/>
            </a:pPr>
            <a:r>
              <a:rPr lang="en-US" altLang="en-US" dirty="0"/>
              <a:t>Maintained by FCIA Member, FM 4991 Contractors</a:t>
            </a:r>
          </a:p>
          <a:p>
            <a:pPr lvl="3" eaLnBrk="1" hangingPunct="1">
              <a:buFontTx/>
              <a:buChar char="-"/>
              <a:defRPr/>
            </a:pPr>
            <a:endParaRPr lang="en-US" altLang="en-US" dirty="0"/>
          </a:p>
          <a:p>
            <a:pPr eaLnBrk="1" hangingPunct="1">
              <a:defRPr/>
            </a:pPr>
            <a:r>
              <a:rPr lang="en-US" altLang="en-US" dirty="0"/>
              <a:t>This Firestopping Quality process includes the complete cycle of quality from manufacture through service life of the building.  </a:t>
            </a:r>
          </a:p>
          <a:p>
            <a:pPr eaLnBrk="1" hangingPunct="1">
              <a:buFontTx/>
              <a:buChar char="-"/>
              <a:defRPr/>
            </a:pPr>
            <a:r>
              <a:rPr lang="en-US" altLang="en-US" dirty="0"/>
              <a:t>Recipe for success of a firestop project – A correct specification.  FCIA’s Firestop Spec is available at www.fcia.org</a:t>
            </a:r>
          </a:p>
          <a:p>
            <a:pPr eaLnBrk="1" hangingPunct="1">
              <a:buFontTx/>
              <a:buChar char="-"/>
              <a:defRPr/>
            </a:pPr>
            <a:endParaRPr lang="en-US" altLang="en-US" dirty="0"/>
          </a:p>
          <a:p>
            <a:pPr eaLnBrk="1" hangingPunct="1">
              <a:buFontTx/>
              <a:buChar char="-"/>
              <a:defRPr/>
            </a:pPr>
            <a:endParaRPr lang="en-US" altLang="en-US" dirty="0"/>
          </a:p>
        </p:txBody>
      </p:sp>
    </p:spTree>
    <p:extLst>
      <p:ext uri="{BB962C8B-B14F-4D97-AF65-F5344CB8AC3E}">
        <p14:creationId xmlns:p14="http://schemas.microsoft.com/office/powerpoint/2010/main" val="209743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AB25E1-260A-48C8-AEFA-7B3841817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4387">
              <a:defRPr sz="2500" b="1">
                <a:solidFill>
                  <a:schemeClr val="tx1"/>
                </a:solidFill>
                <a:latin typeface="Times New Roman" panose="02020603050405020304" pitchFamily="18" charset="0"/>
              </a:defRPr>
            </a:lvl1pPr>
            <a:lvl2pPr marL="770579" indent="-296376" defTabSz="1004387">
              <a:defRPr sz="2500" b="1">
                <a:solidFill>
                  <a:schemeClr val="tx1"/>
                </a:solidFill>
                <a:latin typeface="Times New Roman" panose="02020603050405020304" pitchFamily="18" charset="0"/>
              </a:defRPr>
            </a:lvl2pPr>
            <a:lvl3pPr marL="1185506" indent="-237101" defTabSz="1004387">
              <a:defRPr sz="2500" b="1">
                <a:solidFill>
                  <a:schemeClr val="tx1"/>
                </a:solidFill>
                <a:latin typeface="Times New Roman" panose="02020603050405020304" pitchFamily="18" charset="0"/>
              </a:defRPr>
            </a:lvl3pPr>
            <a:lvl4pPr marL="1659708" indent="-237101" defTabSz="1004387">
              <a:defRPr sz="2500" b="1">
                <a:solidFill>
                  <a:schemeClr val="tx1"/>
                </a:solidFill>
                <a:latin typeface="Times New Roman" panose="02020603050405020304" pitchFamily="18" charset="0"/>
              </a:defRPr>
            </a:lvl4pPr>
            <a:lvl5pPr marL="2133910" indent="-237101" defTabSz="1004387">
              <a:defRPr sz="2500" b="1">
                <a:solidFill>
                  <a:schemeClr val="tx1"/>
                </a:solidFill>
                <a:latin typeface="Times New Roman" panose="02020603050405020304" pitchFamily="18" charset="0"/>
              </a:defRPr>
            </a:lvl5pPr>
            <a:lvl6pPr marL="2608113" indent="-237101" defTabSz="1004387" eaLnBrk="0" fontAlgn="base" hangingPunct="0">
              <a:spcBef>
                <a:spcPct val="0"/>
              </a:spcBef>
              <a:spcAft>
                <a:spcPct val="0"/>
              </a:spcAft>
              <a:defRPr sz="2500" b="1">
                <a:solidFill>
                  <a:schemeClr val="tx1"/>
                </a:solidFill>
                <a:latin typeface="Times New Roman" panose="02020603050405020304" pitchFamily="18" charset="0"/>
              </a:defRPr>
            </a:lvl6pPr>
            <a:lvl7pPr marL="3082315" indent="-237101" defTabSz="1004387" eaLnBrk="0" fontAlgn="base" hangingPunct="0">
              <a:spcBef>
                <a:spcPct val="0"/>
              </a:spcBef>
              <a:spcAft>
                <a:spcPct val="0"/>
              </a:spcAft>
              <a:defRPr sz="2500" b="1">
                <a:solidFill>
                  <a:schemeClr val="tx1"/>
                </a:solidFill>
                <a:latin typeface="Times New Roman" panose="02020603050405020304" pitchFamily="18" charset="0"/>
              </a:defRPr>
            </a:lvl7pPr>
            <a:lvl8pPr marL="3556517" indent="-237101" defTabSz="1004387" eaLnBrk="0" fontAlgn="base" hangingPunct="0">
              <a:spcBef>
                <a:spcPct val="0"/>
              </a:spcBef>
              <a:spcAft>
                <a:spcPct val="0"/>
              </a:spcAft>
              <a:defRPr sz="2500" b="1">
                <a:solidFill>
                  <a:schemeClr val="tx1"/>
                </a:solidFill>
                <a:latin typeface="Times New Roman" panose="02020603050405020304" pitchFamily="18" charset="0"/>
              </a:defRPr>
            </a:lvl8pPr>
            <a:lvl9pPr marL="4030719" indent="-237101" defTabSz="1004387" eaLnBrk="0" fontAlgn="base" hangingPunct="0">
              <a:spcBef>
                <a:spcPct val="0"/>
              </a:spcBef>
              <a:spcAft>
                <a:spcPct val="0"/>
              </a:spcAft>
              <a:defRPr sz="2500" b="1">
                <a:solidFill>
                  <a:schemeClr val="tx1"/>
                </a:solidFill>
                <a:latin typeface="Times New Roman" panose="02020603050405020304" pitchFamily="18" charset="0"/>
              </a:defRPr>
            </a:lvl9pPr>
          </a:lstStyle>
          <a:p>
            <a:pPr>
              <a:defRPr/>
            </a:pPr>
            <a:fld id="{807CD565-5810-45B1-8331-3B513056D41B}" type="slidenum">
              <a:rPr lang="en-US" altLang="en-US" sz="1300" b="0">
                <a:solidFill>
                  <a:prstClr val="black"/>
                </a:solidFill>
              </a:rPr>
              <a:pPr>
                <a:defRPr/>
              </a:pPr>
              <a:t>6</a:t>
            </a:fld>
            <a:endParaRPr lang="en-US" altLang="en-US" sz="1300" b="0" dirty="0">
              <a:solidFill>
                <a:prstClr val="black"/>
              </a:solidFill>
            </a:endParaRPr>
          </a:p>
        </p:txBody>
      </p:sp>
      <p:sp>
        <p:nvSpPr>
          <p:cNvPr id="9219" name="Rectangle 2">
            <a:extLst>
              <a:ext uri="{FF2B5EF4-FFF2-40B4-BE49-F238E27FC236}">
                <a16:creationId xmlns:a16="http://schemas.microsoft.com/office/drawing/2014/main" id="{ABACAC18-3345-4091-A96E-17C1DD9F0B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43AD536-4185-4A05-BE21-C09F6B263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FCIA Members consist of….</a:t>
            </a:r>
          </a:p>
          <a:p>
            <a:pPr eaLnBrk="1" hangingPunct="1"/>
            <a:endParaRPr lang="en-US" altLang="en-US" dirty="0"/>
          </a:p>
          <a:p>
            <a:pPr eaLnBrk="1" hangingPunct="1"/>
            <a:r>
              <a:rPr lang="en-US" altLang="en-US" dirty="0"/>
              <a:t>FCIA offers a free FCIA Firestop Manual of Practice to Specifiers with Design Firms, Authorities Having Jurisdiction with governmental agencies, independent specifiers as a service to the industry.   </a:t>
            </a:r>
          </a:p>
          <a:p>
            <a:pPr eaLnBrk="1" hangingPunct="1"/>
            <a:endParaRPr lang="en-US" altLang="en-US" dirty="0"/>
          </a:p>
          <a:p>
            <a:pPr eaLnBrk="1" hangingPunct="1"/>
            <a:r>
              <a:rPr lang="en-US" altLang="en-US" dirty="0"/>
              <a:t>FCIA’s Life Safety Digest, the only magazine that focuses on effective compartmentation, is available to all free electronically.  This magazine is the only publication that has fire-resistance as it’s editorial content. </a:t>
            </a:r>
          </a:p>
          <a:p>
            <a:pPr eaLnBrk="1" hangingPunct="1"/>
            <a:endParaRPr lang="en-US" altLang="en-US" dirty="0"/>
          </a:p>
          <a:p>
            <a:pPr eaLnBrk="1" hangingPunct="1"/>
            <a:r>
              <a:rPr lang="en-US" altLang="en-US" dirty="0"/>
              <a:t>FCIA was the originator of ASTM E 2174 and ASTM E 2393, Standards for Firestop Inspection. FCIA was the code proponent to put ASTM E 2174 and ASTM E 2393 into the International Building Code in the USA and other countries.  We chair the two standards task group at ASTM.  </a:t>
            </a:r>
          </a:p>
          <a:p>
            <a:pPr eaLnBrk="1" hangingPunct="1"/>
            <a:endParaRPr lang="en-US" altLang="en-US" dirty="0"/>
          </a:p>
          <a:p>
            <a:pPr eaLnBrk="1" hangingPunct="1"/>
            <a:r>
              <a:rPr lang="en-US" altLang="en-US" dirty="0"/>
              <a:t>FCIA Built the FM 4991, UL Qualified Firestop Contractor Programs to build better quality installations through a management system approach to subcontracting industry. This is the first of its kind in the construction industry.</a:t>
            </a:r>
          </a:p>
          <a:p>
            <a:pPr eaLnBrk="1" hangingPunct="1"/>
            <a:endParaRPr lang="en-US" altLang="en-US" dirty="0"/>
          </a:p>
          <a:p>
            <a:pPr eaLnBrk="1" hangingPunct="1"/>
            <a:r>
              <a:rPr lang="en-US" altLang="en-US" dirty="0"/>
              <a:t>FCIA built the firestop section of International Accreditation Services IAS AC 291, a management system program for inspection agencies.  </a:t>
            </a:r>
          </a:p>
          <a:p>
            <a:pPr eaLnBrk="1" hangingPunct="1"/>
            <a:endParaRPr lang="en-US" altLang="en-US" dirty="0"/>
          </a:p>
          <a:p>
            <a:pPr eaLnBrk="1" hangingPunct="1"/>
            <a:r>
              <a:rPr lang="en-US" altLang="en-US" dirty="0"/>
              <a:t>FCIA also endorses the FM and UL Firestop Exams for education of contractor and inspection agency personnel.  </a:t>
            </a:r>
          </a:p>
          <a:p>
            <a:pPr eaLnBrk="1" hangingPunct="1"/>
            <a:endParaRPr lang="en-US" altLang="en-US" dirty="0"/>
          </a:p>
          <a:p>
            <a:pPr eaLnBrk="1" hangingPunct="1"/>
            <a:r>
              <a:rPr lang="en-US" altLang="en-US" dirty="0"/>
              <a:t>In addition, FCIA’s Firestop Containment Worker Program provides firestop contractors an organized curriculum for educating their workforce.  </a:t>
            </a:r>
          </a:p>
          <a:p>
            <a:pPr eaLnBrk="1" hangingPunct="1"/>
            <a:endParaRPr lang="en-US" altLang="en-US" dirty="0"/>
          </a:p>
          <a:p>
            <a:pPr eaLnBrk="1" hangingPunct="1"/>
            <a:r>
              <a:rPr lang="en-US" altLang="en-US" dirty="0"/>
              <a:t>There are tools for the industry, FREE to all, from a 07-84-00 Firestop Specification to the Life Safety Digest, an open website with links to a video on the Barrier Management Symposium joint venture with ASHE, TJC, UL and FCIA.  FCIA advocates for fire and life safety through the DIIM of Firestopping – and works with other effective compartmentation industries to provide a complete safe building.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76873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93262" fontAlgn="base">
              <a:spcBef>
                <a:spcPct val="0"/>
              </a:spcBef>
              <a:spcAft>
                <a:spcPct val="0"/>
              </a:spcAft>
              <a:defRPr/>
            </a:pPr>
            <a:fld id="{CEEDDE10-638F-4025-8667-8FDC3C401EE8}" type="slidenum">
              <a:rPr lang="en-US" sz="1300">
                <a:solidFill>
                  <a:srgbClr val="000000"/>
                </a:solidFill>
                <a:latin typeface="Times New Roman" pitchFamily="18" charset="0"/>
              </a:rPr>
              <a:pPr defTabSz="993262" fontAlgn="base">
                <a:spcBef>
                  <a:spcPct val="0"/>
                </a:spcBef>
                <a:spcAft>
                  <a:spcPct val="0"/>
                </a:spcAft>
                <a:defRPr/>
              </a:pPr>
              <a:t>7</a:t>
            </a:fld>
            <a:endParaRPr lang="en-US" sz="1300" dirty="0">
              <a:solidFill>
                <a:srgbClr val="000000"/>
              </a:solidFill>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dirty="0"/>
              <a:t>“Total Fire Protection” is the most effective way to protect a building for fire and life safety.</a:t>
            </a:r>
          </a:p>
          <a:p>
            <a:pPr eaLnBrk="1" hangingPunct="1"/>
            <a:endParaRPr lang="en-US" dirty="0"/>
          </a:p>
          <a:p>
            <a:pPr eaLnBrk="1" hangingPunct="1"/>
            <a:r>
              <a:rPr lang="en-US" dirty="0"/>
              <a:t>Total Fire Protection is Effective Compartmentation, Fire-Resistance-Rated Walls/Floors &amp; Firestopping, Fire-Resistance-Rated Duct Dampers, Doors and Glazing.</a:t>
            </a:r>
          </a:p>
          <a:p>
            <a:pPr eaLnBrk="1" hangingPunct="1"/>
            <a:endParaRPr lang="en-US" dirty="0"/>
          </a:p>
          <a:p>
            <a:pPr eaLnBrk="1" hangingPunct="1"/>
            <a:r>
              <a:rPr lang="en-US" dirty="0"/>
              <a:t>Additionally, Detection and Alarms, sprinkler systems and training of building occupants, management and fire fighting personnel are the elements needed to complete “Total Fire Protection”.  Each of these elements has specific requirements to be effective.</a:t>
            </a:r>
          </a:p>
          <a:p>
            <a:pPr eaLnBrk="1" hangingPunct="1"/>
            <a:endParaRPr lang="en-US" dirty="0"/>
          </a:p>
          <a:p>
            <a:pPr eaLnBrk="1" hangingPunct="1"/>
            <a:r>
              <a:rPr lang="en-US" dirty="0"/>
              <a:t>Our program today is focused on Effective Compartmentation and Firestopping.</a:t>
            </a:r>
          </a:p>
          <a:p>
            <a:pPr eaLnBrk="1" hangingPunct="1"/>
            <a:endParaRPr lang="en-US" dirty="0"/>
          </a:p>
          <a:p>
            <a:pPr eaLnBrk="1" hangingPunct="1"/>
            <a:r>
              <a:rPr lang="en-US" dirty="0"/>
              <a:t>Effective Compartmentation is defined as the formation of compartments in a building, to form boxes of protection.  The first element of Effective Compartmentation is the fire-resistance-rated floor and wall assemblies.  The city of Chicago, after the great fire of 1871, began to use compartmentation through masonry exterior wall construction, instead of wood, to prevent fire spread from building to building.  The Masonry walls formed boxes around the structure to protect against fire spread.  Once high rise construction began, the same concept was used to resist the spread of fire both vertically and horizontally inside buildings.</a:t>
            </a:r>
          </a:p>
          <a:p>
            <a:pPr eaLnBrk="1" hangingPunct="1"/>
            <a:endParaRPr lang="en-US" dirty="0"/>
          </a:p>
          <a:p>
            <a:pPr eaLnBrk="1" hangingPunct="1"/>
            <a:r>
              <a:rPr lang="en-US" dirty="0"/>
              <a:t>Effective Compartmentation starts with concrete floors, combination gypsum/wood floor/ceiling assemblies, Concrete, Concrete Block, Gypsum Board, Gypsum Block, Clay tile and other fire-resistance-rated assemblies, tested to ASTM E119 or UL 263 Fire Test Method.  These Fire-Resistance-Rated Systems form excellent compartments until holes are made for service items that transmit various services throughout the building.  The cable, plumber, electrician, HVAC and other trades make holes in compartmentation for these service piping and cabling systems.  Left unchecked, they negate the compartmentation concept.  Firestopping is used to return the original fire-resistance rating of the floor and wall assembly to the rating it was before the breach or hole was made in the assembly.</a:t>
            </a:r>
          </a:p>
          <a:p>
            <a:pPr eaLnBrk="1" hangingPunct="1"/>
            <a:endParaRPr lang="en-US" dirty="0"/>
          </a:p>
          <a:p>
            <a:pPr eaLnBrk="1" hangingPunct="1"/>
            <a:r>
              <a:rPr lang="en-US" dirty="0"/>
              <a:t>Fire-resistance-rated floors, walls and firestopping, Fire Doors, Dampers and Glass are each individual pieces of Effective Compartmentation.  In addition to initial installation quality, the services must be maintained to protect against fire spread in a building.</a:t>
            </a:r>
          </a:p>
          <a:p>
            <a:pPr eaLnBrk="1" hangingPunct="1"/>
            <a:endParaRPr lang="en-US" dirty="0"/>
          </a:p>
          <a:p>
            <a:pPr eaLnBrk="1" hangingPunct="1"/>
            <a:r>
              <a:rPr lang="en-US" dirty="0"/>
              <a:t>Finally, fire fighting personnel, building occupants and management need education on the importance of effective compartmentation to their well being during fire and the resulting smoke conditions.</a:t>
            </a:r>
          </a:p>
        </p:txBody>
      </p:sp>
    </p:spTree>
    <p:extLst>
      <p:ext uri="{BB962C8B-B14F-4D97-AF65-F5344CB8AC3E}">
        <p14:creationId xmlns:p14="http://schemas.microsoft.com/office/powerpoint/2010/main" val="371015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28227D3-43C7-444B-99B3-05454FE827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262">
              <a:defRPr sz="2500" b="1">
                <a:solidFill>
                  <a:schemeClr val="tx1"/>
                </a:solidFill>
                <a:latin typeface="Times New Roman" panose="02020603050405020304" pitchFamily="18" charset="0"/>
              </a:defRPr>
            </a:lvl1pPr>
            <a:lvl2pPr marL="762044" indent="-293094" defTabSz="993262">
              <a:defRPr sz="2500" b="1">
                <a:solidFill>
                  <a:schemeClr val="tx1"/>
                </a:solidFill>
                <a:latin typeface="Times New Roman" panose="02020603050405020304" pitchFamily="18" charset="0"/>
              </a:defRPr>
            </a:lvl2pPr>
            <a:lvl3pPr marL="1172375" indent="-234475" defTabSz="993262">
              <a:defRPr sz="2500" b="1">
                <a:solidFill>
                  <a:schemeClr val="tx1"/>
                </a:solidFill>
                <a:latin typeface="Times New Roman" panose="02020603050405020304" pitchFamily="18" charset="0"/>
              </a:defRPr>
            </a:lvl3pPr>
            <a:lvl4pPr marL="1641325" indent="-234475" defTabSz="993262">
              <a:defRPr sz="2500" b="1">
                <a:solidFill>
                  <a:schemeClr val="tx1"/>
                </a:solidFill>
                <a:latin typeface="Times New Roman" panose="02020603050405020304" pitchFamily="18" charset="0"/>
              </a:defRPr>
            </a:lvl4pPr>
            <a:lvl5pPr marL="2110275" indent="-234475" defTabSz="993262">
              <a:defRPr sz="2500" b="1">
                <a:solidFill>
                  <a:schemeClr val="tx1"/>
                </a:solidFill>
                <a:latin typeface="Times New Roman" panose="02020603050405020304" pitchFamily="18" charset="0"/>
              </a:defRPr>
            </a:lvl5pPr>
            <a:lvl6pPr marL="2579225" indent="-234475" defTabSz="993262" eaLnBrk="0" fontAlgn="base" hangingPunct="0">
              <a:spcBef>
                <a:spcPct val="0"/>
              </a:spcBef>
              <a:spcAft>
                <a:spcPct val="0"/>
              </a:spcAft>
              <a:defRPr sz="2500" b="1">
                <a:solidFill>
                  <a:schemeClr val="tx1"/>
                </a:solidFill>
                <a:latin typeface="Times New Roman" panose="02020603050405020304" pitchFamily="18" charset="0"/>
              </a:defRPr>
            </a:lvl6pPr>
            <a:lvl7pPr marL="3048175" indent="-234475" defTabSz="993262" eaLnBrk="0" fontAlgn="base" hangingPunct="0">
              <a:spcBef>
                <a:spcPct val="0"/>
              </a:spcBef>
              <a:spcAft>
                <a:spcPct val="0"/>
              </a:spcAft>
              <a:defRPr sz="2500" b="1">
                <a:solidFill>
                  <a:schemeClr val="tx1"/>
                </a:solidFill>
                <a:latin typeface="Times New Roman" panose="02020603050405020304" pitchFamily="18" charset="0"/>
              </a:defRPr>
            </a:lvl7pPr>
            <a:lvl8pPr marL="3517125" indent="-234475" defTabSz="993262" eaLnBrk="0" fontAlgn="base" hangingPunct="0">
              <a:spcBef>
                <a:spcPct val="0"/>
              </a:spcBef>
              <a:spcAft>
                <a:spcPct val="0"/>
              </a:spcAft>
              <a:defRPr sz="2500" b="1">
                <a:solidFill>
                  <a:schemeClr val="tx1"/>
                </a:solidFill>
                <a:latin typeface="Times New Roman" panose="02020603050405020304" pitchFamily="18" charset="0"/>
              </a:defRPr>
            </a:lvl8pPr>
            <a:lvl9pPr marL="3986075" indent="-234475" defTabSz="993262" eaLnBrk="0" fontAlgn="base" hangingPunct="0">
              <a:spcBef>
                <a:spcPct val="0"/>
              </a:spcBef>
              <a:spcAft>
                <a:spcPct val="0"/>
              </a:spcAft>
              <a:defRPr sz="2500" b="1">
                <a:solidFill>
                  <a:schemeClr val="tx1"/>
                </a:solidFill>
                <a:latin typeface="Times New Roman" panose="02020603050405020304" pitchFamily="18" charset="0"/>
              </a:defRPr>
            </a:lvl9pPr>
          </a:lstStyle>
          <a:p>
            <a:pPr fontAlgn="base">
              <a:spcBef>
                <a:spcPct val="0"/>
              </a:spcBef>
              <a:spcAft>
                <a:spcPct val="0"/>
              </a:spcAft>
              <a:defRPr/>
            </a:pPr>
            <a:fld id="{71E9F9BB-E8C0-4D16-A7C3-4F6A34529172}" type="slidenum">
              <a:rPr lang="en-US" altLang="en-US" sz="1300" b="0">
                <a:solidFill>
                  <a:srgbClr val="000000"/>
                </a:solidFill>
              </a:rPr>
              <a:pPr fontAlgn="base">
                <a:spcBef>
                  <a:spcPct val="0"/>
                </a:spcBef>
                <a:spcAft>
                  <a:spcPct val="0"/>
                </a:spcAft>
                <a:defRPr/>
              </a:pPr>
              <a:t>8</a:t>
            </a:fld>
            <a:endParaRPr lang="en-US" altLang="en-US" sz="1300" b="0" dirty="0">
              <a:solidFill>
                <a:srgbClr val="000000"/>
              </a:solidFill>
            </a:endParaRPr>
          </a:p>
        </p:txBody>
      </p:sp>
      <p:sp>
        <p:nvSpPr>
          <p:cNvPr id="15363" name="Rectangle 2">
            <a:extLst>
              <a:ext uri="{FF2B5EF4-FFF2-40B4-BE49-F238E27FC236}">
                <a16:creationId xmlns:a16="http://schemas.microsoft.com/office/drawing/2014/main" id="{9A22E7DD-6697-4540-BAFC-6C7A1A84EC1E}"/>
              </a:ext>
            </a:extLst>
          </p:cNvPr>
          <p:cNvSpPr>
            <a:spLocks noGrp="1" noRot="1" noChangeAspect="1" noChangeArrowheads="1" noTextEdit="1"/>
          </p:cNvSpPr>
          <p:nvPr>
            <p:ph type="sldImg"/>
          </p:nvPr>
        </p:nvSpPr>
        <p:spPr>
          <a:xfrm>
            <a:off x="357188" y="712788"/>
            <a:ext cx="6350000" cy="3573462"/>
          </a:xfrm>
          <a:ln/>
        </p:spPr>
      </p:sp>
      <p:sp>
        <p:nvSpPr>
          <p:cNvPr id="15364" name="Rectangle 3">
            <a:extLst>
              <a:ext uri="{FF2B5EF4-FFF2-40B4-BE49-F238E27FC236}">
                <a16:creationId xmlns:a16="http://schemas.microsoft.com/office/drawing/2014/main" id="{D92723A6-A8EF-4359-A475-96E732301E73}"/>
              </a:ext>
            </a:extLst>
          </p:cNvPr>
          <p:cNvSpPr>
            <a:spLocks noGrp="1" noChangeArrowheads="1"/>
          </p:cNvSpPr>
          <p:nvPr>
            <p:ph type="body" idx="1"/>
          </p:nvPr>
        </p:nvSpPr>
        <p:spPr>
          <a:xfrm>
            <a:off x="706340" y="4522987"/>
            <a:ext cx="5650722" cy="42892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first D is D-Design…code requirements, specifications, systems created by the manufacturers and selection by firestop installation contractors.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AB25E1-260A-48C8-AEFA-7B3841817C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3262">
              <a:defRPr sz="2500" b="1">
                <a:solidFill>
                  <a:schemeClr val="tx1"/>
                </a:solidFill>
                <a:latin typeface="Times New Roman" panose="02020603050405020304" pitchFamily="18" charset="0"/>
              </a:defRPr>
            </a:lvl1pPr>
            <a:lvl2pPr marL="762044" indent="-293094" defTabSz="993262">
              <a:defRPr sz="2500" b="1">
                <a:solidFill>
                  <a:schemeClr val="tx1"/>
                </a:solidFill>
                <a:latin typeface="Times New Roman" panose="02020603050405020304" pitchFamily="18" charset="0"/>
              </a:defRPr>
            </a:lvl2pPr>
            <a:lvl3pPr marL="1172375" indent="-234475" defTabSz="993262">
              <a:defRPr sz="2500" b="1">
                <a:solidFill>
                  <a:schemeClr val="tx1"/>
                </a:solidFill>
                <a:latin typeface="Times New Roman" panose="02020603050405020304" pitchFamily="18" charset="0"/>
              </a:defRPr>
            </a:lvl3pPr>
            <a:lvl4pPr marL="1641325" indent="-234475" defTabSz="993262">
              <a:defRPr sz="2500" b="1">
                <a:solidFill>
                  <a:schemeClr val="tx1"/>
                </a:solidFill>
                <a:latin typeface="Times New Roman" panose="02020603050405020304" pitchFamily="18" charset="0"/>
              </a:defRPr>
            </a:lvl4pPr>
            <a:lvl5pPr marL="2110275" indent="-234475" defTabSz="993262">
              <a:defRPr sz="2500" b="1">
                <a:solidFill>
                  <a:schemeClr val="tx1"/>
                </a:solidFill>
                <a:latin typeface="Times New Roman" panose="02020603050405020304" pitchFamily="18" charset="0"/>
              </a:defRPr>
            </a:lvl5pPr>
            <a:lvl6pPr marL="2579225" indent="-234475" defTabSz="993262" eaLnBrk="0" fontAlgn="base" hangingPunct="0">
              <a:spcBef>
                <a:spcPct val="0"/>
              </a:spcBef>
              <a:spcAft>
                <a:spcPct val="0"/>
              </a:spcAft>
              <a:defRPr sz="2500" b="1">
                <a:solidFill>
                  <a:schemeClr val="tx1"/>
                </a:solidFill>
                <a:latin typeface="Times New Roman" panose="02020603050405020304" pitchFamily="18" charset="0"/>
              </a:defRPr>
            </a:lvl6pPr>
            <a:lvl7pPr marL="3048175" indent="-234475" defTabSz="993262" eaLnBrk="0" fontAlgn="base" hangingPunct="0">
              <a:spcBef>
                <a:spcPct val="0"/>
              </a:spcBef>
              <a:spcAft>
                <a:spcPct val="0"/>
              </a:spcAft>
              <a:defRPr sz="2500" b="1">
                <a:solidFill>
                  <a:schemeClr val="tx1"/>
                </a:solidFill>
                <a:latin typeface="Times New Roman" panose="02020603050405020304" pitchFamily="18" charset="0"/>
              </a:defRPr>
            </a:lvl7pPr>
            <a:lvl8pPr marL="3517125" indent="-234475" defTabSz="993262" eaLnBrk="0" fontAlgn="base" hangingPunct="0">
              <a:spcBef>
                <a:spcPct val="0"/>
              </a:spcBef>
              <a:spcAft>
                <a:spcPct val="0"/>
              </a:spcAft>
              <a:defRPr sz="2500" b="1">
                <a:solidFill>
                  <a:schemeClr val="tx1"/>
                </a:solidFill>
                <a:latin typeface="Times New Roman" panose="02020603050405020304" pitchFamily="18" charset="0"/>
              </a:defRPr>
            </a:lvl8pPr>
            <a:lvl9pPr marL="3986075" indent="-234475" defTabSz="993262" eaLnBrk="0" fontAlgn="base" hangingPunct="0">
              <a:spcBef>
                <a:spcPct val="0"/>
              </a:spcBef>
              <a:spcAft>
                <a:spcPct val="0"/>
              </a:spcAft>
              <a:defRPr sz="2500" b="1">
                <a:solidFill>
                  <a:schemeClr val="tx1"/>
                </a:solidFill>
                <a:latin typeface="Times New Roman" panose="02020603050405020304" pitchFamily="18" charset="0"/>
              </a:defRPr>
            </a:lvl9pPr>
          </a:lstStyle>
          <a:p>
            <a:pPr>
              <a:defRPr/>
            </a:pPr>
            <a:fld id="{807CD565-5810-45B1-8331-3B513056D41B}" type="slidenum">
              <a:rPr lang="en-US" altLang="en-US" sz="1300" b="0">
                <a:solidFill>
                  <a:prstClr val="black"/>
                </a:solidFill>
              </a:rPr>
              <a:pPr>
                <a:defRPr/>
              </a:pPr>
              <a:t>9</a:t>
            </a:fld>
            <a:endParaRPr lang="en-US" altLang="en-US" sz="1300" b="0" dirty="0">
              <a:solidFill>
                <a:prstClr val="black"/>
              </a:solidFill>
            </a:endParaRPr>
          </a:p>
        </p:txBody>
      </p:sp>
      <p:sp>
        <p:nvSpPr>
          <p:cNvPr id="9219" name="Rectangle 2">
            <a:extLst>
              <a:ext uri="{FF2B5EF4-FFF2-40B4-BE49-F238E27FC236}">
                <a16:creationId xmlns:a16="http://schemas.microsoft.com/office/drawing/2014/main" id="{ABACAC18-3345-4091-A96E-17C1DD9F0B6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43AD536-4185-4A05-BE21-C09F6B263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FCIA Members consist of….</a:t>
            </a:r>
          </a:p>
          <a:p>
            <a:pPr eaLnBrk="1" hangingPunct="1"/>
            <a:endParaRPr lang="en-US" altLang="en-US" dirty="0"/>
          </a:p>
          <a:p>
            <a:pPr eaLnBrk="1" hangingPunct="1"/>
            <a:r>
              <a:rPr lang="en-US" altLang="en-US" dirty="0"/>
              <a:t>FCIA offers a free FCIA Firestop Manual of Practice to Specifiers with Design Firms, Authorities Having Jurisdiction with governmental agencies, independent specifiers as a service to the industry.   </a:t>
            </a:r>
          </a:p>
          <a:p>
            <a:pPr eaLnBrk="1" hangingPunct="1"/>
            <a:endParaRPr lang="en-US" altLang="en-US" dirty="0"/>
          </a:p>
          <a:p>
            <a:pPr eaLnBrk="1" hangingPunct="1"/>
            <a:r>
              <a:rPr lang="en-US" altLang="en-US" dirty="0"/>
              <a:t>FCIA’s Life Safety Digest, the only magazine that focuses on effective compartmentation, is available to all free electronically.  This magazine is the only publication that has fire-resistance as it’s editorial content. </a:t>
            </a:r>
          </a:p>
          <a:p>
            <a:pPr eaLnBrk="1" hangingPunct="1"/>
            <a:endParaRPr lang="en-US" altLang="en-US" dirty="0"/>
          </a:p>
          <a:p>
            <a:pPr eaLnBrk="1" hangingPunct="1"/>
            <a:r>
              <a:rPr lang="en-US" altLang="en-US" dirty="0"/>
              <a:t>FCIA was the originator of ASTM E 2174 and ASTM E 2393, Standards for Firestop Inspection. FCIA was the code proponent to put ASTM E 2174 and ASTM E 2393 into the International Building Code in the USA and other countries.  We chair the two standards task group at ASTM.  </a:t>
            </a:r>
          </a:p>
          <a:p>
            <a:pPr eaLnBrk="1" hangingPunct="1"/>
            <a:endParaRPr lang="en-US" altLang="en-US" dirty="0"/>
          </a:p>
          <a:p>
            <a:pPr eaLnBrk="1" hangingPunct="1"/>
            <a:r>
              <a:rPr lang="en-US" altLang="en-US" dirty="0"/>
              <a:t>FCIA Built the FM 4991, UL Qualified Firestop Contractor Programs to build better quality installations through a management system approach to subcontracting industry. This is the first of its kind in the construction industry.</a:t>
            </a:r>
          </a:p>
          <a:p>
            <a:pPr eaLnBrk="1" hangingPunct="1"/>
            <a:endParaRPr lang="en-US" altLang="en-US" dirty="0"/>
          </a:p>
          <a:p>
            <a:pPr eaLnBrk="1" hangingPunct="1"/>
            <a:r>
              <a:rPr lang="en-US" altLang="en-US" dirty="0"/>
              <a:t>FCIA built the firestop section of International Accreditation Services IAS AC 291, a management system program for inspection agencies.  </a:t>
            </a:r>
          </a:p>
          <a:p>
            <a:pPr eaLnBrk="1" hangingPunct="1"/>
            <a:endParaRPr lang="en-US" altLang="en-US" dirty="0"/>
          </a:p>
          <a:p>
            <a:pPr eaLnBrk="1" hangingPunct="1"/>
            <a:r>
              <a:rPr lang="en-US" altLang="en-US" dirty="0"/>
              <a:t>FCIA also endorses the FM and UL Firestop Exams for education of contractor and inspection agency personnel.  </a:t>
            </a:r>
          </a:p>
          <a:p>
            <a:pPr eaLnBrk="1" hangingPunct="1"/>
            <a:endParaRPr lang="en-US" altLang="en-US" dirty="0"/>
          </a:p>
          <a:p>
            <a:pPr eaLnBrk="1" hangingPunct="1"/>
            <a:r>
              <a:rPr lang="en-US" altLang="en-US" dirty="0"/>
              <a:t>In addition, FCIA’s Firestop Containment Worker Program provides firestop contractors an organized curriculum for educating their workforce.  </a:t>
            </a:r>
          </a:p>
          <a:p>
            <a:pPr eaLnBrk="1" hangingPunct="1"/>
            <a:endParaRPr lang="en-US" altLang="en-US" dirty="0"/>
          </a:p>
          <a:p>
            <a:pPr eaLnBrk="1" hangingPunct="1"/>
            <a:r>
              <a:rPr lang="en-US" altLang="en-US" dirty="0"/>
              <a:t>There are tools for the industry, FREE to all, from a 07-84-00 Firestop Specification to the Life Safety Digest, an open website with links to a video on the Barrier Management Symposium joint venture with ASHE, TJC, UL and FCIA.  FCIA advocates for fire and life safety through the DIIM of Firestopping – and works with other effective compartmentation industries to provide a complete safe building.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633607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389120"/>
            <a:ext cx="9601200" cy="1097280"/>
          </a:xfrm>
        </p:spPr>
        <p:txBody>
          <a:bodyPr>
            <a:noAutofit/>
          </a:bodyPr>
          <a:lstStyle>
            <a:lvl1pPr marL="0" indent="0" algn="l">
              <a:spcBef>
                <a:spcPts val="600"/>
              </a:spcBef>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Slide</a:t>
            </a:r>
          </a:p>
        </p:txBody>
      </p:sp>
      <p:pic>
        <p:nvPicPr>
          <p:cNvPr id="32" name="Picture 31">
            <a:extLst>
              <a:ext uri="{FF2B5EF4-FFF2-40B4-BE49-F238E27FC236}">
                <a16:creationId xmlns:a16="http://schemas.microsoft.com/office/drawing/2014/main" id="{76877C3F-F971-4E84-B122-6C108F634D2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29" y="5669280"/>
            <a:ext cx="12185196" cy="1097280"/>
          </a:xfrm>
          <a:prstGeom prst="rect">
            <a:avLst/>
          </a:prstGeom>
        </p:spPr>
      </p:pic>
      <p:sp>
        <p:nvSpPr>
          <p:cNvPr id="7" name="Title 1">
            <a:extLst>
              <a:ext uri="{FF2B5EF4-FFF2-40B4-BE49-F238E27FC236}">
                <a16:creationId xmlns:a16="http://schemas.microsoft.com/office/drawing/2014/main" id="{6304DC88-C44D-408C-A3D5-252CDC2DE8BB}"/>
              </a:ext>
            </a:extLst>
          </p:cNvPr>
          <p:cNvSpPr>
            <a:spLocks noGrp="1"/>
          </p:cNvSpPr>
          <p:nvPr>
            <p:ph type="ctrTitle" hasCustomPrompt="1"/>
          </p:nvPr>
        </p:nvSpPr>
        <p:spPr>
          <a:xfrm>
            <a:off x="1371600" y="914400"/>
            <a:ext cx="7315200" cy="3383280"/>
          </a:xfrm>
        </p:spPr>
        <p:txBody>
          <a:bodyPr lIns="91440" tIns="45720" rIns="91440" bIns="45720"/>
          <a:lstStyle/>
          <a:p>
            <a:r>
              <a:rPr lang="en-US" b="1" dirty="0"/>
              <a:t>Firestopping</a:t>
            </a:r>
          </a:p>
        </p:txBody>
      </p:sp>
      <p:sp>
        <p:nvSpPr>
          <p:cNvPr id="8" name="Rectangle 7">
            <a:extLst>
              <a:ext uri="{FF2B5EF4-FFF2-40B4-BE49-F238E27FC236}">
                <a16:creationId xmlns:a16="http://schemas.microsoft.com/office/drawing/2014/main" id="{0B90C202-F0CE-40C7-8C29-4E908C71D9BA}"/>
              </a:ext>
            </a:extLst>
          </p:cNvPr>
          <p:cNvSpPr/>
          <p:nvPr userDrawn="1"/>
        </p:nvSpPr>
        <p:spPr>
          <a:xfrm>
            <a:off x="5257800" y="6033254"/>
            <a:ext cx="1828800" cy="369332"/>
          </a:xfrm>
          <a:prstGeom prst="rect">
            <a:avLst/>
          </a:prstGeom>
        </p:spPr>
        <p:txBody>
          <a:bodyPr wrap="none">
            <a:spAutoFit/>
          </a:bodyPr>
          <a:lstStyle/>
          <a:p>
            <a:pPr algn="ctr"/>
            <a:r>
              <a:rPr lang="en-US" altLang="en-US" dirty="0">
                <a:solidFill>
                  <a:schemeClr val="tx2"/>
                </a:solidFill>
                <a:latin typeface="Arial" panose="020B0604020202020204" pitchFamily="34" charset="0"/>
                <a:cs typeface="Arial" panose="020B0604020202020204" pitchFamily="34" charset="0"/>
              </a:rPr>
              <a:t>© FCIA 2020</a:t>
            </a:r>
          </a:p>
        </p:txBody>
      </p:sp>
      <p:sp>
        <p:nvSpPr>
          <p:cNvPr id="6" name="Slide Number Placeholder 5">
            <a:extLst>
              <a:ext uri="{FF2B5EF4-FFF2-40B4-BE49-F238E27FC236}">
                <a16:creationId xmlns:a16="http://schemas.microsoft.com/office/drawing/2014/main" id="{C28DF274-DFF2-4D73-9554-7E23E800B9EB}"/>
              </a:ext>
            </a:extLst>
          </p:cNvPr>
          <p:cNvSpPr>
            <a:spLocks noGrp="1"/>
          </p:cNvSpPr>
          <p:nvPr>
            <p:ph type="sldNum" sz="quarter" idx="4"/>
          </p:nvPr>
        </p:nvSpPr>
        <p:spPr>
          <a:xfrm>
            <a:off x="10514012" y="6080760"/>
            <a:ext cx="914400" cy="273049"/>
          </a:xfrm>
          <a:prstGeom prst="rect">
            <a:avLst/>
          </a:prstGeom>
        </p:spPr>
        <p:txBody>
          <a:bodyPr vert="horz" lIns="91440" tIns="45720" rIns="91440" bIns="45720" rtlCol="0" anchor="ctr"/>
          <a:lstStyle>
            <a:lvl1pPr algn="r">
              <a:defRPr sz="1400">
                <a:solidFill>
                  <a:schemeClr val="tx1"/>
                </a:solidFill>
                <a:latin typeface="Arial" panose="020B0604020202020204" pitchFamily="34" charset="0"/>
                <a:cs typeface="Arial" panose="020B0604020202020204" pitchFamily="34" charset="0"/>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299689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dirty="0"/>
          </a:p>
        </p:txBody>
      </p:sp>
      <p:sp>
        <p:nvSpPr>
          <p:cNvPr id="6" name="Content Placeholder 5"/>
          <p:cNvSpPr>
            <a:spLocks noGrp="1"/>
          </p:cNvSpPr>
          <p:nvPr>
            <p:ph sz="quarter" idx="4" hasCustomPrompt="1"/>
          </p:nvPr>
        </p:nvSpPr>
        <p:spPr>
          <a:xfrm>
            <a:off x="6400800" y="2560320"/>
            <a:ext cx="5029200" cy="347472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hasCustomPrompt="1"/>
          </p:nvPr>
        </p:nvSpPr>
        <p:spPr>
          <a:xfrm>
            <a:off x="6400800" y="1463040"/>
            <a:ext cx="5029200" cy="914400"/>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Slide</a:t>
            </a:r>
          </a:p>
        </p:txBody>
      </p:sp>
      <p:sp>
        <p:nvSpPr>
          <p:cNvPr id="4" name="Content Placeholder 3"/>
          <p:cNvSpPr>
            <a:spLocks noGrp="1"/>
          </p:cNvSpPr>
          <p:nvPr>
            <p:ph sz="half" idx="2" hasCustomPrompt="1"/>
          </p:nvPr>
        </p:nvSpPr>
        <p:spPr>
          <a:xfrm>
            <a:off x="914400" y="2560320"/>
            <a:ext cx="5029200" cy="347472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Text Placeholder 2"/>
          <p:cNvSpPr>
            <a:spLocks noGrp="1"/>
          </p:cNvSpPr>
          <p:nvPr>
            <p:ph type="body" idx="1" hasCustomPrompt="1"/>
          </p:nvPr>
        </p:nvSpPr>
        <p:spPr>
          <a:xfrm>
            <a:off x="914400" y="1463040"/>
            <a:ext cx="5029200" cy="914400"/>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Slide</a:t>
            </a:r>
          </a:p>
        </p:txBody>
      </p:sp>
      <p:sp>
        <p:nvSpPr>
          <p:cNvPr id="2" name="Title 1"/>
          <p:cNvSpPr>
            <a:spLocks noGrp="1"/>
          </p:cNvSpPr>
          <p:nvPr>
            <p:ph type="title" hasCustomPrompt="1"/>
          </p:nvPr>
        </p:nvSpPr>
        <p:spPr>
          <a:xfrm>
            <a:off x="914400" y="182880"/>
            <a:ext cx="10515600" cy="1097280"/>
          </a:xfrm>
        </p:spPr>
        <p:txBody>
          <a:bodyPr/>
          <a:lstStyle>
            <a:lvl1pPr>
              <a:defRPr/>
            </a:lvl1pPr>
          </a:lstStyle>
          <a:p>
            <a:r>
              <a:rPr lang="en-US" dirty="0"/>
              <a:t>Click to edit Master Text Slide</a:t>
            </a:r>
            <a:endParaRPr dirty="0"/>
          </a:p>
        </p:txBody>
      </p:sp>
      <p:cxnSp>
        <p:nvCxnSpPr>
          <p:cNvPr id="10" name="Straight Connector 9">
            <a:extLst>
              <a:ext uri="{FF2B5EF4-FFF2-40B4-BE49-F238E27FC236}">
                <a16:creationId xmlns:a16="http://schemas.microsoft.com/office/drawing/2014/main" id="{113D3F60-9487-486B-AEDA-3CF40C153BEC}"/>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dirty="0"/>
          </a:p>
        </p:txBody>
      </p:sp>
      <p:sp>
        <p:nvSpPr>
          <p:cNvPr id="3" name="Content Placeholder 2"/>
          <p:cNvSpPr>
            <a:spLocks noGrp="1"/>
          </p:cNvSpPr>
          <p:nvPr>
            <p:ph idx="1" hasCustomPrompt="1"/>
          </p:nvPr>
        </p:nvSpPr>
        <p:spPr>
          <a:xfrm>
            <a:off x="5486400" y="548640"/>
            <a:ext cx="5943600" cy="5486400"/>
          </a:xfrm>
        </p:spPr>
        <p:txBody>
          <a:bodyPr>
            <a:normAutofit/>
          </a:bodyPr>
          <a:lstStyle>
            <a:lvl1pPr>
              <a:defRPr sz="2600"/>
            </a:lvl1pPr>
            <a:lvl2pPr>
              <a:defRPr sz="2400"/>
            </a:lvl2pPr>
            <a:lvl3pPr>
              <a:defRPr sz="2200"/>
            </a:lvl3pPr>
            <a:lvl4pPr>
              <a:defRPr sz="2000"/>
            </a:lvl4pPr>
            <a:lvl5pPr>
              <a:defRPr sz="1800"/>
            </a:lvl5pPr>
            <a:lvl6pPr>
              <a:defRPr sz="1400"/>
            </a:lvl6pPr>
            <a:lvl7pPr>
              <a:defRPr sz="1400"/>
            </a:lvl7pPr>
            <a:lvl8pPr>
              <a:defRPr sz="1400"/>
            </a:lvl8pPr>
            <a:lvl9pPr>
              <a:defRPr sz="140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hasCustomPrompt="1"/>
          </p:nvPr>
        </p:nvSpPr>
        <p:spPr>
          <a:xfrm>
            <a:off x="914400" y="4663440"/>
            <a:ext cx="4114800" cy="13716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Slide</a:t>
            </a:r>
          </a:p>
        </p:txBody>
      </p:sp>
      <p:sp>
        <p:nvSpPr>
          <p:cNvPr id="2" name="Title 1"/>
          <p:cNvSpPr>
            <a:spLocks noGrp="1"/>
          </p:cNvSpPr>
          <p:nvPr>
            <p:ph type="title" hasCustomPrompt="1"/>
          </p:nvPr>
        </p:nvSpPr>
        <p:spPr>
          <a:xfrm>
            <a:off x="914400" y="2560320"/>
            <a:ext cx="4114800" cy="1828800"/>
          </a:xfrm>
        </p:spPr>
        <p:txBody>
          <a:bodyPr anchor="b">
            <a:normAutofit/>
          </a:bodyPr>
          <a:lstStyle>
            <a:lvl1pPr algn="l">
              <a:defRPr sz="3200" b="0"/>
            </a:lvl1pPr>
          </a:lstStyle>
          <a:p>
            <a:r>
              <a:rPr lang="en-US" dirty="0"/>
              <a:t>Click to edit Master Text Slide</a:t>
            </a:r>
            <a:endParaRPr dirty="0"/>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dirty="0"/>
          </a:p>
        </p:txBody>
      </p:sp>
      <p:sp>
        <p:nvSpPr>
          <p:cNvPr id="4" name="Text Placeholder 3"/>
          <p:cNvSpPr>
            <a:spLocks noGrp="1"/>
          </p:cNvSpPr>
          <p:nvPr>
            <p:ph type="body" sz="half" idx="2" hasCustomPrompt="1"/>
          </p:nvPr>
        </p:nvSpPr>
        <p:spPr>
          <a:xfrm>
            <a:off x="914400" y="4663440"/>
            <a:ext cx="4114800" cy="13716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Slide</a:t>
            </a:r>
          </a:p>
        </p:txBody>
      </p:sp>
      <p:sp>
        <p:nvSpPr>
          <p:cNvPr id="2" name="Title 1"/>
          <p:cNvSpPr>
            <a:spLocks noGrp="1"/>
          </p:cNvSpPr>
          <p:nvPr>
            <p:ph type="title" hasCustomPrompt="1"/>
          </p:nvPr>
        </p:nvSpPr>
        <p:spPr>
          <a:xfrm>
            <a:off x="914400" y="2560320"/>
            <a:ext cx="4114800" cy="1828800"/>
          </a:xfrm>
        </p:spPr>
        <p:txBody>
          <a:bodyPr anchor="b">
            <a:normAutofit/>
          </a:bodyPr>
          <a:lstStyle>
            <a:lvl1pPr algn="l">
              <a:defRPr sz="3200" b="0"/>
            </a:lvl1pPr>
          </a:lstStyle>
          <a:p>
            <a:r>
              <a:rPr lang="en-US" dirty="0"/>
              <a:t>Click to edit Master Text Slide</a:t>
            </a:r>
            <a:endParaRPr dirty="0"/>
          </a:p>
        </p:txBody>
      </p:sp>
      <p:sp>
        <p:nvSpPr>
          <p:cNvPr id="11" name="Picture Placeholder 2">
            <a:extLst>
              <a:ext uri="{FF2B5EF4-FFF2-40B4-BE49-F238E27FC236}">
                <a16:creationId xmlns:a16="http://schemas.microsoft.com/office/drawing/2014/main" id="{FD6C67E9-B0C0-4E21-98B7-D1884678EAAC}"/>
              </a:ext>
            </a:extLst>
          </p:cNvPr>
          <p:cNvSpPr>
            <a:spLocks noGrp="1"/>
          </p:cNvSpPr>
          <p:nvPr>
            <p:ph type="pic" idx="1"/>
          </p:nvPr>
        </p:nvSpPr>
        <p:spPr>
          <a:xfrm>
            <a:off x="5486400" y="548640"/>
            <a:ext cx="5943600" cy="548640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167915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Vertical Text Placeholder 2"/>
          <p:cNvSpPr>
            <a:spLocks noGrp="1"/>
          </p:cNvSpPr>
          <p:nvPr>
            <p:ph type="body" orient="vert" idx="1" hasCustomPrompt="1"/>
          </p:nvPr>
        </p:nvSpPr>
        <p:spPr/>
        <p:txBody>
          <a:bodyPr vert="eaVert"/>
          <a:lstStyle>
            <a:lvl1pPr>
              <a:defRPr/>
            </a:lvl1pPr>
            <a:lvl5pPr>
              <a:defRPr/>
            </a:lvl5pPr>
            <a:lvl6pPr>
              <a:defRPr baseline="0"/>
            </a:lvl6pPr>
            <a:lvl7pPr>
              <a:defRPr baseline="0"/>
            </a:lvl7pPr>
            <a:lvl8pPr>
              <a:defRPr baseline="0"/>
            </a:lvl8pPr>
            <a:lvl9pPr>
              <a:defRPr baseline="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1"/>
          <p:cNvSpPr>
            <a:spLocks noGrp="1"/>
          </p:cNvSpPr>
          <p:nvPr>
            <p:ph type="title" hasCustomPrompt="1"/>
          </p:nvPr>
        </p:nvSpPr>
        <p:spPr/>
        <p:txBody>
          <a:bodyPr/>
          <a:lstStyle>
            <a:lvl1pPr>
              <a:defRPr/>
            </a:lvl1pPr>
          </a:lstStyle>
          <a:p>
            <a:r>
              <a:rPr lang="en-US" dirty="0"/>
              <a:t>Click to edit Master Text Slide</a:t>
            </a:r>
            <a:endParaRPr dirty="0"/>
          </a:p>
        </p:txBody>
      </p:sp>
      <p:cxnSp>
        <p:nvCxnSpPr>
          <p:cNvPr id="7" name="Straight Connector 9">
            <a:extLst>
              <a:ext uri="{FF2B5EF4-FFF2-40B4-BE49-F238E27FC236}">
                <a16:creationId xmlns:a16="http://schemas.microsoft.com/office/drawing/2014/main" id="{854D0EBF-F962-4750-A963-8749274D0F81}"/>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Vertical Text Placeholder 2"/>
          <p:cNvSpPr>
            <a:spLocks noGrp="1"/>
          </p:cNvSpPr>
          <p:nvPr>
            <p:ph type="body" orient="vert" idx="1" hasCustomPrompt="1"/>
          </p:nvPr>
        </p:nvSpPr>
        <p:spPr>
          <a:xfrm>
            <a:off x="914399" y="548640"/>
            <a:ext cx="8686800" cy="5486400"/>
          </a:xfrm>
        </p:spPr>
        <p:txBody>
          <a:bodyPr vert="eaVert"/>
          <a:lstStyle>
            <a:lvl1pPr>
              <a:defRPr/>
            </a:lvl1pPr>
            <a:lvl5pPr>
              <a:defRPr/>
            </a:lvl5pPr>
            <a:lvl6pPr>
              <a:defRPr/>
            </a:lvl6pPr>
            <a:lvl7pPr>
              <a:defRPr/>
            </a:lvl7pPr>
            <a:lvl8pPr>
              <a:defRPr/>
            </a:lvl8pPr>
            <a:lvl9pPr>
              <a:defRPr/>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Vertical Title 1"/>
          <p:cNvSpPr>
            <a:spLocks noGrp="1"/>
          </p:cNvSpPr>
          <p:nvPr>
            <p:ph type="title" orient="vert" hasCustomPrompt="1"/>
          </p:nvPr>
        </p:nvSpPr>
        <p:spPr>
          <a:xfrm>
            <a:off x="10058400" y="548640"/>
            <a:ext cx="1371600" cy="5486400"/>
          </a:xfrm>
        </p:spPr>
        <p:txBody>
          <a:bodyPr vert="eaVert">
            <a:noAutofit/>
          </a:bodyPr>
          <a:lstStyle/>
          <a:p>
            <a:r>
              <a:rPr lang="en-US" dirty="0"/>
              <a:t>Click to edit Master Text Slide</a:t>
            </a:r>
            <a:endParaRPr dirty="0"/>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B45EE23-ECE3-44DC-A4E5-A106D2EC49F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29" y="5669280"/>
            <a:ext cx="12185196" cy="1097280"/>
          </a:xfrm>
          <a:prstGeom prst="rect">
            <a:avLst/>
          </a:prstGeom>
        </p:spPr>
      </p:pic>
      <p:sp>
        <p:nvSpPr>
          <p:cNvPr id="6" name="Slide Number Placeholder 5"/>
          <p:cNvSpPr>
            <a:spLocks noGrp="1"/>
          </p:cNvSpPr>
          <p:nvPr>
            <p:ph type="sldNum" sz="quarter" idx="12"/>
          </p:nvPr>
        </p:nvSpPr>
        <p:spPr>
          <a:xfrm>
            <a:off x="10515600" y="6080760"/>
            <a:ext cx="914400" cy="273049"/>
          </a:xfrm>
        </p:spPr>
        <p:txBody>
          <a:bodyPr/>
          <a:lstStyle>
            <a:lvl1pPr>
              <a:defRPr sz="1400">
                <a:latin typeface="Arial" panose="020B0604020202020204" pitchFamily="34" charset="0"/>
                <a:cs typeface="Arial" panose="020B0604020202020204" pitchFamily="34" charset="0"/>
              </a:defRPr>
            </a:lvl1pPr>
          </a:lstStyle>
          <a:p>
            <a:fld id="{E5137D0E-4A4F-4307-8994-C1891D747D59}" type="slidenum">
              <a:rPr lang="en-US" smtClean="0"/>
              <a:pPr/>
              <a:t>‹#›</a:t>
            </a:fld>
            <a:endParaRPr lang="en-US" dirty="0"/>
          </a:p>
        </p:txBody>
      </p:sp>
      <p:sp>
        <p:nvSpPr>
          <p:cNvPr id="33" name="Rectangle 32">
            <a:extLst>
              <a:ext uri="{FF2B5EF4-FFF2-40B4-BE49-F238E27FC236}">
                <a16:creationId xmlns:a16="http://schemas.microsoft.com/office/drawing/2014/main" id="{29BD0973-38CA-4A11-85AA-1E8C783B1FDD}"/>
              </a:ext>
            </a:extLst>
          </p:cNvPr>
          <p:cNvSpPr/>
          <p:nvPr userDrawn="1"/>
        </p:nvSpPr>
        <p:spPr>
          <a:xfrm>
            <a:off x="5417794" y="6033254"/>
            <a:ext cx="1508811" cy="369332"/>
          </a:xfrm>
          <a:prstGeom prst="rect">
            <a:avLst/>
          </a:prstGeom>
        </p:spPr>
        <p:txBody>
          <a:bodyPr wrap="none">
            <a:spAutoFit/>
          </a:bodyPr>
          <a:lstStyle/>
          <a:p>
            <a:pPr algn="ctr"/>
            <a:r>
              <a:rPr lang="en-US" altLang="en-US" dirty="0">
                <a:solidFill>
                  <a:schemeClr val="tx2"/>
                </a:solidFill>
                <a:latin typeface="Arial" panose="020B0604020202020204" pitchFamily="34" charset="0"/>
                <a:cs typeface="Arial" panose="020B0604020202020204" pitchFamily="34" charset="0"/>
              </a:rPr>
              <a:t>© FCIA 2022</a:t>
            </a:r>
          </a:p>
        </p:txBody>
      </p:sp>
      <p:sp>
        <p:nvSpPr>
          <p:cNvPr id="7" name="Action Button: Help 6">
            <a:hlinkClick r:id="" action="ppaction://noaction" highlightClick="1"/>
            <a:extLst>
              <a:ext uri="{FF2B5EF4-FFF2-40B4-BE49-F238E27FC236}">
                <a16:creationId xmlns:a16="http://schemas.microsoft.com/office/drawing/2014/main" id="{F28489AC-2B68-4FF1-BAC3-8E27D292CB80}"/>
              </a:ext>
            </a:extLst>
          </p:cNvPr>
          <p:cNvSpPr/>
          <p:nvPr userDrawn="1"/>
        </p:nvSpPr>
        <p:spPr>
          <a:xfrm>
            <a:off x="4114800" y="1463040"/>
            <a:ext cx="4114800" cy="3657600"/>
          </a:xfrm>
          <a:prstGeom prst="actionButtonHelp">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82574ED-16AB-423E-9ACC-3F9503034789}"/>
              </a:ext>
            </a:extLst>
          </p:cNvPr>
          <p:cNvSpPr txBox="1"/>
          <p:nvPr userDrawn="1"/>
        </p:nvSpPr>
        <p:spPr>
          <a:xfrm>
            <a:off x="4572000" y="457200"/>
            <a:ext cx="3200400" cy="731520"/>
          </a:xfrm>
          <a:prstGeom prst="rect">
            <a:avLst/>
          </a:prstGeom>
          <a:noFill/>
          <a:ln>
            <a:solidFill>
              <a:schemeClr val="bg2"/>
            </a:solidFill>
          </a:ln>
        </p:spPr>
        <p:txBody>
          <a:bodyPr wrap="none" rtlCol="0" anchor="ctr" anchorCtr="1">
            <a:noAutofit/>
          </a:bodyPr>
          <a:lstStyle/>
          <a:p>
            <a:r>
              <a:rPr lang="en-US" sz="36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76106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948DAD6-DF58-423A-BBC5-D9B5D5B0734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29" y="5669280"/>
            <a:ext cx="12185196" cy="1097280"/>
          </a:xfrm>
          <a:prstGeom prst="rect">
            <a:avLst/>
          </a:prstGeom>
        </p:spPr>
      </p:pic>
      <p:sp>
        <p:nvSpPr>
          <p:cNvPr id="6" name="Slide Number Placeholder 5"/>
          <p:cNvSpPr>
            <a:spLocks noGrp="1"/>
          </p:cNvSpPr>
          <p:nvPr>
            <p:ph type="sldNum" sz="quarter" idx="12"/>
          </p:nvPr>
        </p:nvSpPr>
        <p:spPr>
          <a:xfrm>
            <a:off x="10515600" y="6080760"/>
            <a:ext cx="914400" cy="273049"/>
          </a:xfrm>
        </p:spPr>
        <p:txBody>
          <a:bodyPr/>
          <a:lstStyle>
            <a:lvl1pPr>
              <a:defRPr sz="1400">
                <a:latin typeface="Arial" panose="020B0604020202020204" pitchFamily="34" charset="0"/>
                <a:cs typeface="Arial" panose="020B0604020202020204" pitchFamily="34" charset="0"/>
              </a:defRPr>
            </a:lvl1pPr>
          </a:lstStyle>
          <a:p>
            <a:fld id="{E5137D0E-4A4F-4307-8994-C1891D747D59}" type="slidenum">
              <a:rPr lang="en-US" smtClean="0"/>
              <a:pPr/>
              <a:t>‹#›</a:t>
            </a:fld>
            <a:endParaRPr lang="en-US" dirty="0"/>
          </a:p>
        </p:txBody>
      </p:sp>
      <p:sp>
        <p:nvSpPr>
          <p:cNvPr id="2" name="Title 1"/>
          <p:cNvSpPr>
            <a:spLocks noGrp="1"/>
          </p:cNvSpPr>
          <p:nvPr>
            <p:ph type="ctrTitle" hasCustomPrompt="1"/>
          </p:nvPr>
        </p:nvSpPr>
        <p:spPr>
          <a:xfrm>
            <a:off x="1371599" y="1920240"/>
            <a:ext cx="9598337" cy="3200400"/>
          </a:xfrm>
        </p:spPr>
        <p:txBody>
          <a:bodyPr anchor="t">
            <a:noAutofit/>
          </a:bodyPr>
          <a:lstStyle>
            <a:lvl1pPr algn="ctr">
              <a:lnSpc>
                <a:spcPct val="100000"/>
              </a:lnSpc>
              <a:spcBef>
                <a:spcPts val="600"/>
              </a:spcBef>
              <a:defRPr sz="3200" b="0">
                <a:latin typeface="Arial" panose="020B0604020202020204" pitchFamily="34" charset="0"/>
                <a:cs typeface="Arial" panose="020B0604020202020204" pitchFamily="34" charset="0"/>
              </a:defRPr>
            </a:lvl1pPr>
          </a:lstStyle>
          <a:p>
            <a:r>
              <a:rPr lang="en-US" dirty="0"/>
              <a:t>Click to edit Master Closing Slide</a:t>
            </a:r>
            <a:endParaRPr dirty="0"/>
          </a:p>
        </p:txBody>
      </p:sp>
      <p:sp>
        <p:nvSpPr>
          <p:cNvPr id="33" name="Rectangle 32">
            <a:extLst>
              <a:ext uri="{FF2B5EF4-FFF2-40B4-BE49-F238E27FC236}">
                <a16:creationId xmlns:a16="http://schemas.microsoft.com/office/drawing/2014/main" id="{9556B1AC-CABF-4F08-8EF4-0DB11C604F95}"/>
              </a:ext>
            </a:extLst>
          </p:cNvPr>
          <p:cNvSpPr/>
          <p:nvPr userDrawn="1"/>
        </p:nvSpPr>
        <p:spPr>
          <a:xfrm>
            <a:off x="5257800" y="6033254"/>
            <a:ext cx="1828800" cy="369332"/>
          </a:xfrm>
          <a:prstGeom prst="rect">
            <a:avLst/>
          </a:prstGeom>
        </p:spPr>
        <p:txBody>
          <a:bodyPr wrap="none">
            <a:noAutofit/>
          </a:bodyPr>
          <a:lstStyle/>
          <a:p>
            <a:pPr algn="ctr"/>
            <a:r>
              <a:rPr lang="en-US" altLang="en-US" dirty="0">
                <a:solidFill>
                  <a:schemeClr val="tx2"/>
                </a:solidFill>
                <a:latin typeface="Arial" panose="020B0604020202020204" pitchFamily="34" charset="0"/>
                <a:cs typeface="Arial" panose="020B0604020202020204" pitchFamily="34" charset="0"/>
              </a:rPr>
              <a:t>© FCIA 2022</a:t>
            </a:r>
          </a:p>
        </p:txBody>
      </p:sp>
    </p:spTree>
    <p:extLst>
      <p:ext uri="{BB962C8B-B14F-4D97-AF65-F5344CB8AC3E}">
        <p14:creationId xmlns:p14="http://schemas.microsoft.com/office/powerpoint/2010/main" val="221007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4389120"/>
            <a:ext cx="10515600" cy="1097280"/>
          </a:xfrm>
        </p:spPr>
        <p:txBody>
          <a:bodyPr>
            <a:noAutofit/>
          </a:bodyPr>
          <a:lstStyle>
            <a:lvl1pPr marL="0" indent="0" algn="l">
              <a:spcBef>
                <a:spcPts val="600"/>
              </a:spcBef>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Slide</a:t>
            </a:r>
          </a:p>
        </p:txBody>
      </p:sp>
      <p:pic>
        <p:nvPicPr>
          <p:cNvPr id="32" name="Picture 31">
            <a:extLst>
              <a:ext uri="{FF2B5EF4-FFF2-40B4-BE49-F238E27FC236}">
                <a16:creationId xmlns:a16="http://schemas.microsoft.com/office/drawing/2014/main" id="{76877C3F-F971-4E84-B122-6C108F634D2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29" y="5669280"/>
            <a:ext cx="12185196" cy="1097280"/>
          </a:xfrm>
          <a:prstGeom prst="rect">
            <a:avLst/>
          </a:prstGeom>
        </p:spPr>
      </p:pic>
      <p:sp>
        <p:nvSpPr>
          <p:cNvPr id="33" name="Title 1">
            <a:extLst>
              <a:ext uri="{FF2B5EF4-FFF2-40B4-BE49-F238E27FC236}">
                <a16:creationId xmlns:a16="http://schemas.microsoft.com/office/drawing/2014/main" id="{5C9BEDFF-49B6-4D98-B50E-41D6FEE8FD2E}"/>
              </a:ext>
            </a:extLst>
          </p:cNvPr>
          <p:cNvSpPr>
            <a:spLocks noGrp="1" noChangeArrowheads="1"/>
          </p:cNvSpPr>
          <p:nvPr>
            <p:ph type="title"/>
          </p:nvPr>
        </p:nvSpPr>
        <p:spPr>
          <a:xfrm>
            <a:off x="914400" y="914400"/>
            <a:ext cx="3200400" cy="3383280"/>
          </a:xfrm>
        </p:spPr>
        <p:txBody>
          <a:bodyPr/>
          <a:lstStyle>
            <a:lvl1pPr>
              <a:defRPr>
                <a:latin typeface="Arial" panose="020B0604020202020204" pitchFamily="34" charset="0"/>
                <a:cs typeface="Arial" panose="020B0604020202020204" pitchFamily="34" charset="0"/>
              </a:defRPr>
            </a:lvl1pPr>
          </a:lstStyle>
          <a:p>
            <a:pPr algn="r"/>
            <a:endParaRPr lang="en-US" altLang="en-US" sz="3600" b="1" dirty="0">
              <a:solidFill>
                <a:schemeClr val="tx1"/>
              </a:solidFill>
              <a:latin typeface="Calibri" panose="020F0502020204030204" pitchFamily="34" charset="0"/>
              <a:cs typeface="Calibri" panose="020F0502020204030204" pitchFamily="34" charset="0"/>
            </a:endParaRPr>
          </a:p>
        </p:txBody>
      </p:sp>
      <p:sp>
        <p:nvSpPr>
          <p:cNvPr id="34" name="Content Placeholder 2">
            <a:extLst>
              <a:ext uri="{FF2B5EF4-FFF2-40B4-BE49-F238E27FC236}">
                <a16:creationId xmlns:a16="http://schemas.microsoft.com/office/drawing/2014/main" id="{D3E9E920-BF3E-401A-889C-B05E731F0572}"/>
              </a:ext>
            </a:extLst>
          </p:cNvPr>
          <p:cNvSpPr>
            <a:spLocks noGrp="1"/>
          </p:cNvSpPr>
          <p:nvPr>
            <p:ph idx="10" hasCustomPrompt="1"/>
          </p:nvPr>
        </p:nvSpPr>
        <p:spPr>
          <a:xfrm>
            <a:off x="4568825" y="914400"/>
            <a:ext cx="5486400" cy="3383280"/>
          </a:xfrm>
        </p:spPr>
        <p:txBody>
          <a:bodyPr anchor="ctr">
            <a:normAutofit/>
          </a:bodyPr>
          <a:lstStyle>
            <a:lvl1pPr>
              <a:defRPr>
                <a:solidFill>
                  <a:schemeClr val="tx1"/>
                </a:solidFill>
                <a:latin typeface="Arial" panose="020B0604020202020204" pitchFamily="34" charset="0"/>
                <a:cs typeface="Arial" panose="020B0604020202020204" pitchFamily="34" charset="0"/>
              </a:defRPr>
            </a:lvl1pPr>
          </a:lstStyle>
          <a:p>
            <a:pPr>
              <a:defRPr/>
            </a:pPr>
            <a:r>
              <a:rPr lang="en-US" altLang="en-US" sz="4000" b="1" dirty="0">
                <a:solidFill>
                  <a:schemeClr val="bg1">
                    <a:lumMod val="75000"/>
                  </a:schemeClr>
                </a:solidFill>
                <a:latin typeface="Calibri" panose="020F0502020204030204" pitchFamily="34" charset="0"/>
                <a:cs typeface="Calibri" panose="020F0502020204030204" pitchFamily="34" charset="0"/>
              </a:rPr>
              <a:t>Design</a:t>
            </a:r>
          </a:p>
          <a:p>
            <a:pPr>
              <a:defRPr/>
            </a:pPr>
            <a:r>
              <a:rPr lang="en-US" sz="4000" b="1" dirty="0">
                <a:solidFill>
                  <a:schemeClr val="bg1">
                    <a:lumMod val="75000"/>
                  </a:schemeClr>
                </a:solidFill>
                <a:latin typeface="Calibri" panose="020F0502020204030204" pitchFamily="34" charset="0"/>
                <a:cs typeface="Calibri" panose="020F0502020204030204" pitchFamily="34" charset="0"/>
              </a:rPr>
              <a:t>Installation</a:t>
            </a:r>
          </a:p>
          <a:p>
            <a:pPr>
              <a:defRPr/>
            </a:pPr>
            <a:r>
              <a:rPr lang="en-US" sz="4000" b="1" dirty="0">
                <a:solidFill>
                  <a:schemeClr val="bg1">
                    <a:lumMod val="75000"/>
                  </a:schemeClr>
                </a:solidFill>
                <a:latin typeface="Calibri" panose="020F0502020204030204" pitchFamily="34" charset="0"/>
                <a:cs typeface="Calibri" panose="020F0502020204030204" pitchFamily="34" charset="0"/>
              </a:rPr>
              <a:t>Inspection </a:t>
            </a:r>
          </a:p>
          <a:p>
            <a:pPr>
              <a:defRPr/>
            </a:pPr>
            <a:r>
              <a:rPr lang="en-US" sz="4000" b="1" dirty="0">
                <a:latin typeface="Calibri" panose="020F0502020204030204" pitchFamily="34" charset="0"/>
                <a:cs typeface="Calibri" panose="020F0502020204030204" pitchFamily="34" charset="0"/>
              </a:rPr>
              <a:t>Maintenance &amp; Management</a:t>
            </a:r>
            <a:endParaRPr lang="en-US" sz="4000" dirty="0">
              <a:latin typeface="Calibri" panose="020F0502020204030204" pitchFamily="34" charset="0"/>
              <a:cs typeface="Calibri" panose="020F0502020204030204" pitchFamily="34" charset="0"/>
            </a:endParaRPr>
          </a:p>
          <a:p>
            <a:pPr marL="0" indent="0">
              <a:buFont typeface="Symbol" panose="05050102010706020507" pitchFamily="18" charset="2"/>
              <a:buNone/>
              <a:defRPr/>
            </a:pPr>
            <a:endParaRPr lang="en-US" sz="2400"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8541FD48-AB4E-4289-A584-A457D07B43D7}"/>
              </a:ext>
            </a:extLst>
          </p:cNvPr>
          <p:cNvCxnSpPr>
            <a:cxnSpLocks/>
          </p:cNvCxnSpPr>
          <p:nvPr userDrawn="1"/>
        </p:nvCxnSpPr>
        <p:spPr>
          <a:xfrm>
            <a:off x="4341812" y="1280160"/>
            <a:ext cx="0" cy="274320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DFA849C0-6DA2-42F4-B60C-B39BEC73D025}"/>
              </a:ext>
            </a:extLst>
          </p:cNvPr>
          <p:cNvSpPr/>
          <p:nvPr userDrawn="1"/>
        </p:nvSpPr>
        <p:spPr>
          <a:xfrm>
            <a:off x="5417794" y="6033254"/>
            <a:ext cx="1508811" cy="369332"/>
          </a:xfrm>
          <a:prstGeom prst="rect">
            <a:avLst/>
          </a:prstGeom>
        </p:spPr>
        <p:txBody>
          <a:bodyPr wrap="none">
            <a:spAutoFit/>
          </a:bodyPr>
          <a:lstStyle/>
          <a:p>
            <a:pPr algn="ctr"/>
            <a:r>
              <a:rPr lang="en-US" altLang="en-US" dirty="0">
                <a:solidFill>
                  <a:schemeClr val="tx2"/>
                </a:solidFill>
                <a:latin typeface="Arial" panose="020B0604020202020204" pitchFamily="34" charset="0"/>
                <a:cs typeface="Arial" panose="020B0604020202020204" pitchFamily="34" charset="0"/>
              </a:rPr>
              <a:t>© FCIA 2022</a:t>
            </a:r>
          </a:p>
        </p:txBody>
      </p:sp>
      <p:sp>
        <p:nvSpPr>
          <p:cNvPr id="2" name="Rectangle 1">
            <a:extLst>
              <a:ext uri="{FF2B5EF4-FFF2-40B4-BE49-F238E27FC236}">
                <a16:creationId xmlns:a16="http://schemas.microsoft.com/office/drawing/2014/main" id="{CBF05F78-62B1-464B-949A-B22D13B36B24}"/>
              </a:ext>
            </a:extLst>
          </p:cNvPr>
          <p:cNvSpPr/>
          <p:nvPr userDrawn="1"/>
        </p:nvSpPr>
        <p:spPr>
          <a:xfrm>
            <a:off x="9142412" y="6033254"/>
            <a:ext cx="1828800" cy="369332"/>
          </a:xfrm>
          <a:prstGeom prst="rect">
            <a:avLst/>
          </a:prstGeom>
        </p:spPr>
        <p:txBody>
          <a:bodyPr wrap="none">
            <a:noAutofit/>
          </a:bodyPr>
          <a:lstStyle/>
          <a:p>
            <a:pPr algn="ctr"/>
            <a:endParaRPr lang="en-US" altLang="en-US" dirty="0">
              <a:solidFill>
                <a:schemeClr val="tx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90042BB-AFC4-408A-B7CE-31123BB0F1E2}"/>
              </a:ext>
            </a:extLst>
          </p:cNvPr>
          <p:cNvSpPr/>
          <p:nvPr userDrawn="1"/>
        </p:nvSpPr>
        <p:spPr>
          <a:xfrm>
            <a:off x="9294812" y="6035040"/>
            <a:ext cx="1828800" cy="369332"/>
          </a:xfrm>
          <a:prstGeom prst="rect">
            <a:avLst/>
          </a:prstGeom>
        </p:spPr>
        <p:txBody>
          <a:bodyPr wrap="none">
            <a:noAutofit/>
          </a:bodyPr>
          <a:lstStyle/>
          <a:p>
            <a:pPr algn="ctr"/>
            <a:r>
              <a:rPr lang="en-US" altLang="en-US" dirty="0">
                <a:solidFill>
                  <a:schemeClr val="tx2"/>
                </a:solidFill>
                <a:latin typeface="Arial" panose="020B0604020202020204" pitchFamily="34" charset="0"/>
                <a:cs typeface="Arial" panose="020B0604020202020204" pitchFamily="34" charset="0"/>
              </a:rPr>
              <a:t>April 13, 2022</a:t>
            </a:r>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14400" y="6217920"/>
            <a:ext cx="1828800" cy="273049"/>
          </a:xfrm>
        </p:spPr>
        <p:txBody>
          <a:bodyPr/>
          <a:lstStyle/>
          <a:p>
            <a:endParaRPr lang="en-US" dirty="0"/>
          </a:p>
        </p:txBody>
      </p:sp>
      <p:sp>
        <p:nvSpPr>
          <p:cNvPr id="5" name="Footer Placeholder 4"/>
          <p:cNvSpPr>
            <a:spLocks noGrp="1"/>
          </p:cNvSpPr>
          <p:nvPr>
            <p:ph type="ftr" sz="quarter" idx="11"/>
          </p:nvPr>
        </p:nvSpPr>
        <p:spPr>
          <a:xfrm>
            <a:off x="3200400" y="6217920"/>
            <a:ext cx="6858000" cy="273049"/>
          </a:xfrm>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edit Master Text Slide</a:t>
            </a:r>
            <a:endParaRPr dirty="0"/>
          </a:p>
        </p:txBody>
      </p:sp>
      <p:cxnSp>
        <p:nvCxnSpPr>
          <p:cNvPr id="7" name="Straight Connector 9">
            <a:extLst>
              <a:ext uri="{FF2B5EF4-FFF2-40B4-BE49-F238E27FC236}">
                <a16:creationId xmlns:a16="http://schemas.microsoft.com/office/drawing/2014/main" id="{1BE086B1-879D-4B1E-9B9B-007BCB4AF1CB}"/>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edit Master Photo Slide</a:t>
            </a:r>
            <a:endParaRPr dirty="0"/>
          </a:p>
        </p:txBody>
      </p:sp>
      <p:sp>
        <p:nvSpPr>
          <p:cNvPr id="7" name="Picture Placeholder 2">
            <a:extLst>
              <a:ext uri="{FF2B5EF4-FFF2-40B4-BE49-F238E27FC236}">
                <a16:creationId xmlns:a16="http://schemas.microsoft.com/office/drawing/2014/main" id="{FB8FB43D-DB29-4B08-B9B5-7B8CCA6C42FA}"/>
              </a:ext>
            </a:extLst>
          </p:cNvPr>
          <p:cNvSpPr>
            <a:spLocks noGrp="1"/>
          </p:cNvSpPr>
          <p:nvPr>
            <p:ph type="pic" idx="1"/>
          </p:nvPr>
        </p:nvSpPr>
        <p:spPr>
          <a:xfrm>
            <a:off x="2057400" y="1463040"/>
            <a:ext cx="8229600" cy="457200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cxnSp>
        <p:nvCxnSpPr>
          <p:cNvPr id="8" name="Straight Connector 9">
            <a:extLst>
              <a:ext uri="{FF2B5EF4-FFF2-40B4-BE49-F238E27FC236}">
                <a16:creationId xmlns:a16="http://schemas.microsoft.com/office/drawing/2014/main" id="{24FF1146-BC31-41A9-852D-25EF027BBE6C}"/>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dirty="0"/>
          </a:p>
        </p:txBody>
      </p:sp>
      <p:sp>
        <p:nvSpPr>
          <p:cNvPr id="5" name="TextBox 4">
            <a:extLst>
              <a:ext uri="{FF2B5EF4-FFF2-40B4-BE49-F238E27FC236}">
                <a16:creationId xmlns:a16="http://schemas.microsoft.com/office/drawing/2014/main" id="{E794DF2C-917E-4E65-AA50-E37AEA79BEB1}"/>
              </a:ext>
            </a:extLst>
          </p:cNvPr>
          <p:cNvSpPr txBox="1"/>
          <p:nvPr userDrawn="1"/>
        </p:nvSpPr>
        <p:spPr>
          <a:xfrm>
            <a:off x="1527048" y="822960"/>
            <a:ext cx="9601200" cy="5029200"/>
          </a:xfrm>
          <a:prstGeom prst="rect">
            <a:avLst/>
          </a:prstGeom>
          <a:noFill/>
          <a:ln>
            <a:solidFill>
              <a:schemeClr val="bg2"/>
            </a:solidFill>
          </a:ln>
        </p:spPr>
        <p:txBody>
          <a:bodyPr wrap="square" rtlCol="0" anchor="ctr" anchorCtr="1">
            <a:spAutoFit/>
          </a:bodyPr>
          <a:lstStyle/>
          <a:p>
            <a:endParaRPr lang="en-US" dirty="0"/>
          </a:p>
        </p:txBody>
      </p:sp>
      <p:sp>
        <p:nvSpPr>
          <p:cNvPr id="6" name="Picture Placeholder 2">
            <a:extLst>
              <a:ext uri="{FF2B5EF4-FFF2-40B4-BE49-F238E27FC236}">
                <a16:creationId xmlns:a16="http://schemas.microsoft.com/office/drawing/2014/main" id="{7A02687F-DCE6-4494-B8D0-DC0FE9D829E7}"/>
              </a:ext>
            </a:extLst>
          </p:cNvPr>
          <p:cNvSpPr>
            <a:spLocks noGrp="1" noChangeAspect="1"/>
          </p:cNvSpPr>
          <p:nvPr>
            <p:ph type="pic" idx="1"/>
          </p:nvPr>
        </p:nvSpPr>
        <p:spPr>
          <a:xfrm>
            <a:off x="1371600" y="731520"/>
            <a:ext cx="9601200" cy="530352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edit Master Text Slide</a:t>
            </a:r>
            <a:endParaRPr dirty="0"/>
          </a:p>
        </p:txBody>
      </p:sp>
      <p:cxnSp>
        <p:nvCxnSpPr>
          <p:cNvPr id="8" name="Straight Connector 9">
            <a:extLst>
              <a:ext uri="{FF2B5EF4-FFF2-40B4-BE49-F238E27FC236}">
                <a16:creationId xmlns:a16="http://schemas.microsoft.com/office/drawing/2014/main" id="{24FF1146-BC31-41A9-852D-25EF027BBE6C}"/>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4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16047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B90863-CBFD-4A48-9D86-43E440EBA273}"/>
              </a:ext>
            </a:extLst>
          </p:cNvPr>
          <p:cNvSpPr/>
          <p:nvPr userDrawn="1"/>
        </p:nvSpPr>
        <p:spPr>
          <a:xfrm>
            <a:off x="0" y="6126480"/>
            <a:ext cx="12188825" cy="731520"/>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
        <p:nvSpPr>
          <p:cNvPr id="3" name="Text Placeholder 2"/>
          <p:cNvSpPr>
            <a:spLocks noGrp="1"/>
          </p:cNvSpPr>
          <p:nvPr>
            <p:ph type="body" idx="1" hasCustomPrompt="1"/>
          </p:nvPr>
        </p:nvSpPr>
        <p:spPr>
          <a:xfrm>
            <a:off x="914400" y="182880"/>
            <a:ext cx="10515600" cy="1097280"/>
          </a:xfrm>
        </p:spPr>
        <p:txBody>
          <a:bodyPr anchor="ctr">
            <a:normAutofit/>
          </a:bodyPr>
          <a:lstStyle>
            <a:lvl1pPr marL="0" indent="0" algn="l">
              <a:spcBef>
                <a:spcPts val="0"/>
              </a:spcBef>
              <a:buNone/>
              <a:defRPr sz="3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Section Break Slide</a:t>
            </a:r>
          </a:p>
        </p:txBody>
      </p:sp>
      <p:sp>
        <p:nvSpPr>
          <p:cNvPr id="2" name="Title 1"/>
          <p:cNvSpPr>
            <a:spLocks noGrp="1"/>
          </p:cNvSpPr>
          <p:nvPr>
            <p:ph type="title" hasCustomPrompt="1"/>
          </p:nvPr>
        </p:nvSpPr>
        <p:spPr>
          <a:xfrm>
            <a:off x="914400" y="1463040"/>
            <a:ext cx="10515600" cy="4572000"/>
          </a:xfrm>
        </p:spPr>
        <p:txBody>
          <a:bodyPr anchor="ctr">
            <a:noAutofit/>
          </a:bodyPr>
          <a:lstStyle>
            <a:lvl1pPr algn="l">
              <a:defRPr sz="4800" b="0" i="0" cap="none" baseline="0"/>
            </a:lvl1pPr>
          </a:lstStyle>
          <a:p>
            <a:r>
              <a:rPr lang="en-US" dirty="0"/>
              <a:t>Click to edit Master Section Break Slide</a:t>
            </a:r>
            <a:endParaRPr dirty="0"/>
          </a:p>
        </p:txBody>
      </p:sp>
      <p:cxnSp>
        <p:nvCxnSpPr>
          <p:cNvPr id="7" name="Straight Connector 9">
            <a:extLst>
              <a:ext uri="{FF2B5EF4-FFF2-40B4-BE49-F238E27FC236}">
                <a16:creationId xmlns:a16="http://schemas.microsoft.com/office/drawing/2014/main" id="{B12C5B72-3EB7-443B-B6FE-92F2CF0D0B12}"/>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dirty="0"/>
          </a:p>
        </p:txBody>
      </p:sp>
      <p:sp>
        <p:nvSpPr>
          <p:cNvPr id="4" name="Content Placeholder 3"/>
          <p:cNvSpPr>
            <a:spLocks noGrp="1"/>
          </p:cNvSpPr>
          <p:nvPr>
            <p:ph sz="half" idx="2" hasCustomPrompt="1"/>
          </p:nvPr>
        </p:nvSpPr>
        <p:spPr>
          <a:xfrm>
            <a:off x="6400800" y="1463040"/>
            <a:ext cx="5029200" cy="4572000"/>
          </a:xfrm>
        </p:spPr>
        <p:txBody>
          <a:bodyPr>
            <a:noAutofit/>
          </a:bodyPr>
          <a:lstStyle>
            <a:lvl1pPr>
              <a:defRPr sz="2600"/>
            </a:lvl1pPr>
            <a:lvl2pPr>
              <a:defRPr sz="2400"/>
            </a:lvl2pPr>
            <a:lvl3pPr>
              <a:defRPr sz="2200"/>
            </a:lvl3pPr>
            <a:lvl4pPr>
              <a:defRPr sz="2000"/>
            </a:lvl4pPr>
            <a:lvl5pPr>
              <a:defRPr sz="1800"/>
            </a:lvl5pPr>
            <a:lvl6pPr>
              <a:defRPr sz="1400"/>
            </a:lvl6pPr>
            <a:lvl7pPr>
              <a:defRPr sz="1400"/>
            </a:lvl7pPr>
            <a:lvl8pPr>
              <a:defRPr sz="1400"/>
            </a:lvl8pPr>
            <a:lvl9pPr>
              <a:defRPr sz="140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3" name="Content Placeholder 2"/>
          <p:cNvSpPr>
            <a:spLocks noGrp="1"/>
          </p:cNvSpPr>
          <p:nvPr>
            <p:ph sz="half" idx="1" hasCustomPrompt="1"/>
          </p:nvPr>
        </p:nvSpPr>
        <p:spPr>
          <a:xfrm>
            <a:off x="914400" y="1463040"/>
            <a:ext cx="5029200" cy="4572000"/>
          </a:xfrm>
        </p:spPr>
        <p:txBody>
          <a:bodyPr>
            <a:noAutofit/>
          </a:bodyPr>
          <a:lstStyle>
            <a:lvl1pPr>
              <a:defRPr sz="2600"/>
            </a:lvl1pPr>
            <a:lvl2pPr>
              <a:defRPr sz="2400"/>
            </a:lvl2pPr>
            <a:lvl3pPr>
              <a:defRPr sz="2200"/>
            </a:lvl3pPr>
            <a:lvl4pPr>
              <a:defRPr sz="2000"/>
            </a:lvl4pPr>
            <a:lvl5pPr>
              <a:defRPr sz="1800"/>
            </a:lvl5pPr>
            <a:lvl6pPr>
              <a:defRPr sz="1400"/>
            </a:lvl6pPr>
            <a:lvl7pPr>
              <a:defRPr sz="1400"/>
            </a:lvl7pPr>
            <a:lvl8pPr>
              <a:defRPr sz="1400"/>
            </a:lvl8pPr>
            <a:lvl9pPr>
              <a:defRPr sz="1400"/>
            </a:lvl9pPr>
          </a:lstStyle>
          <a:p>
            <a:pPr lvl="0"/>
            <a:r>
              <a:rPr lang="en-US" dirty="0"/>
              <a:t>Click to edit Master Text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1"/>
          <p:cNvSpPr>
            <a:spLocks noGrp="1"/>
          </p:cNvSpPr>
          <p:nvPr>
            <p:ph type="title" hasCustomPrompt="1"/>
          </p:nvPr>
        </p:nvSpPr>
        <p:spPr>
          <a:xfrm>
            <a:off x="914400" y="182880"/>
            <a:ext cx="10515600" cy="1097280"/>
          </a:xfrm>
        </p:spPr>
        <p:txBody>
          <a:bodyPr/>
          <a:lstStyle/>
          <a:p>
            <a:r>
              <a:rPr lang="en-US" dirty="0"/>
              <a:t>Click to edit Master Text Slide</a:t>
            </a:r>
            <a:endParaRPr dirty="0"/>
          </a:p>
        </p:txBody>
      </p:sp>
      <p:cxnSp>
        <p:nvCxnSpPr>
          <p:cNvPr id="8" name="Straight Connector 9">
            <a:extLst>
              <a:ext uri="{FF2B5EF4-FFF2-40B4-BE49-F238E27FC236}">
                <a16:creationId xmlns:a16="http://schemas.microsoft.com/office/drawing/2014/main" id="{71C78133-04C8-41F4-84C4-773434423647}"/>
              </a:ext>
            </a:extLst>
          </p:cNvPr>
          <p:cNvCxnSpPr>
            <a:cxnSpLocks noChangeShapeType="1"/>
          </p:cNvCxnSpPr>
          <p:nvPr userDrawn="1"/>
        </p:nvCxnSpPr>
        <p:spPr bwMode="auto">
          <a:xfrm>
            <a:off x="914400" y="1371600"/>
            <a:ext cx="10515600" cy="0"/>
          </a:xfrm>
          <a:prstGeom prst="line">
            <a:avLst/>
          </a:prstGeom>
          <a:noFill/>
          <a:ln w="12700" algn="ctr">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14400" y="6217920"/>
            <a:ext cx="1828800" cy="273049"/>
          </a:xfrm>
          <a:prstGeom prst="rect">
            <a:avLst/>
          </a:prstGeom>
        </p:spPr>
        <p:txBody>
          <a:bodyPr vert="horz" lIns="91440" tIns="45720" rIns="91440" bIns="45720" rtlCol="0" anchor="ctr"/>
          <a:lstStyle>
            <a:lvl1pPr algn="r">
              <a:defRPr sz="14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200400" y="6217919"/>
            <a:ext cx="6858000" cy="273049"/>
          </a:xfrm>
          <a:prstGeom prst="rect">
            <a:avLst/>
          </a:prstGeom>
        </p:spPr>
        <p:txBody>
          <a:bodyPr vert="horz" lIns="91440" tIns="45720" rIns="91440" bIns="45720" rtlCol="0" anchor="ctr"/>
          <a:lstStyle>
            <a:lvl1pPr algn="l">
              <a:defRPr sz="14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514012" y="6217920"/>
            <a:ext cx="914400" cy="273049"/>
          </a:xfrm>
          <a:prstGeom prst="rect">
            <a:avLst/>
          </a:prstGeom>
        </p:spPr>
        <p:txBody>
          <a:bodyPr vert="horz" lIns="91440" tIns="45720" rIns="91440" bIns="45720" rtlCol="0" anchor="ctr"/>
          <a:lstStyle>
            <a:lvl1pPr algn="r">
              <a:defRPr sz="1400">
                <a:solidFill>
                  <a:schemeClr val="tx1"/>
                </a:solidFill>
                <a:latin typeface="Arial" panose="020B0604020202020204" pitchFamily="34" charset="0"/>
                <a:cs typeface="Arial" panose="020B0604020202020204" pitchFamily="34" charset="0"/>
              </a:defRPr>
            </a:lvl1pPr>
          </a:lstStyle>
          <a:p>
            <a:fld id="{E5137D0E-4A4F-4307-8994-C1891D747D59}" type="slidenum">
              <a:rPr lang="en-US" smtClean="0"/>
              <a:pPr/>
              <a:t>‹#›</a:t>
            </a:fld>
            <a:endParaRPr lang="en-US" dirty="0"/>
          </a:p>
        </p:txBody>
      </p:sp>
      <p:sp>
        <p:nvSpPr>
          <p:cNvPr id="3" name="Text Placeholder 2"/>
          <p:cNvSpPr>
            <a:spLocks noGrp="1"/>
          </p:cNvSpPr>
          <p:nvPr>
            <p:ph type="body" idx="1"/>
          </p:nvPr>
        </p:nvSpPr>
        <p:spPr>
          <a:xfrm>
            <a:off x="914400" y="1463040"/>
            <a:ext cx="10515600" cy="4572000"/>
          </a:xfrm>
          <a:prstGeom prst="rect">
            <a:avLst/>
          </a:prstGeom>
        </p:spPr>
        <p:txBody>
          <a:bodyPr vert="horz" lIns="91440" tIns="45720" rIns="91440" bIns="45720" rtlCol="0">
            <a:noAutofit/>
          </a:bodyPr>
          <a:lstStyle/>
          <a:p>
            <a:pPr lvl="0"/>
            <a:r>
              <a:rPr lang="en-US" dirty="0"/>
              <a:t>Click to edit Master Slide</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Title Placeholder 1"/>
          <p:cNvSpPr>
            <a:spLocks noGrp="1"/>
          </p:cNvSpPr>
          <p:nvPr>
            <p:ph type="title"/>
          </p:nvPr>
        </p:nvSpPr>
        <p:spPr>
          <a:xfrm>
            <a:off x="914400" y="182880"/>
            <a:ext cx="10515600" cy="1097280"/>
          </a:xfrm>
          <a:prstGeom prst="rect">
            <a:avLst/>
          </a:prstGeom>
        </p:spPr>
        <p:txBody>
          <a:bodyPr vert="horz" lIns="91440" tIns="45720" rIns="91440" bIns="45720" rtlCol="0" anchor="ctr">
            <a:noAutofit/>
          </a:bodyPr>
          <a:lstStyle/>
          <a:p>
            <a:r>
              <a:rPr lang="en-US" dirty="0"/>
              <a:t>Click to edit Master Slide</a:t>
            </a:r>
            <a:endParaRPr dirty="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91" r:id="rId1"/>
    <p:sldLayoutId id="2147483673" r:id="rId2"/>
    <p:sldLayoutId id="2147483674" r:id="rId3"/>
    <p:sldLayoutId id="2147483678" r:id="rId4"/>
    <p:sldLayoutId id="2147483679" r:id="rId5"/>
    <p:sldLayoutId id="2147483692" r:id="rId6"/>
    <p:sldLayoutId id="2147483685" r:id="rId7"/>
    <p:sldLayoutId id="2147483675" r:id="rId8"/>
    <p:sldLayoutId id="2147483676" r:id="rId9"/>
    <p:sldLayoutId id="2147483677" r:id="rId10"/>
    <p:sldLayoutId id="2147483680" r:id="rId11"/>
    <p:sldLayoutId id="2147483687" r:id="rId12"/>
    <p:sldLayoutId id="2147483682" r:id="rId13"/>
    <p:sldLayoutId id="2147483683" r:id="rId14"/>
    <p:sldLayoutId id="2147483690" r:id="rId15"/>
    <p:sldLayoutId id="214748368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223838" indent="-223838" algn="l" defTabSz="914400" rtl="0" eaLnBrk="1" latinLnBrk="0" hangingPunct="1">
        <a:lnSpc>
          <a:spcPct val="100000"/>
        </a:lnSpc>
        <a:spcBef>
          <a:spcPts val="600"/>
        </a:spcBef>
        <a:buClr>
          <a:schemeClr val="accent2"/>
        </a:buClr>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521208" indent="-164592" algn="l" defTabSz="914400" rtl="0" eaLnBrk="1" latinLnBrk="0" hangingPunct="1">
        <a:lnSpc>
          <a:spcPct val="100000"/>
        </a:lnSpc>
        <a:spcBef>
          <a:spcPts val="600"/>
        </a:spcBef>
        <a:buClr>
          <a:schemeClr val="accent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49808" indent="-112713" algn="l" defTabSz="914400" rtl="0" eaLnBrk="1" latinLnBrk="0" hangingPunct="1">
        <a:lnSpc>
          <a:spcPct val="100000"/>
        </a:lnSpc>
        <a:spcBef>
          <a:spcPts val="600"/>
        </a:spcBef>
        <a:buClr>
          <a:schemeClr val="accent2"/>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968375" indent="-109728" algn="l" defTabSz="914400" rtl="0" eaLnBrk="1" latinLnBrk="0" hangingPunct="1">
        <a:lnSpc>
          <a:spcPct val="100000"/>
        </a:lnSpc>
        <a:spcBef>
          <a:spcPts val="6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197864" indent="-109728" algn="l" defTabSz="914400" rtl="0" eaLnBrk="1" latinLnBrk="0" hangingPunct="1">
        <a:lnSpc>
          <a:spcPct val="100000"/>
        </a:lnSpc>
        <a:spcBef>
          <a:spcPts val="600"/>
        </a:spcBef>
        <a:buClr>
          <a:schemeClr val="accent2"/>
        </a:buClr>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DCE924-2189-4F94-8E4B-BAA709775F17}"/>
              </a:ext>
            </a:extLst>
          </p:cNvPr>
          <p:cNvSpPr txBox="1">
            <a:spLocks noChangeAspect="1"/>
          </p:cNvSpPr>
          <p:nvPr/>
        </p:nvSpPr>
        <p:spPr>
          <a:xfrm>
            <a:off x="5789612" y="1099418"/>
            <a:ext cx="4541520" cy="2862982"/>
          </a:xfrm>
          <a:prstGeom prst="rect">
            <a:avLst/>
          </a:prstGeom>
        </p:spPr>
        <p:txBody>
          <a:bodyPr vert="horz" lIns="91416" tIns="45708" rIns="91416" bIns="45708" rtlCol="0" anchor="ctr">
            <a:normAutofit/>
          </a:bodyPr>
          <a:lstStyle>
            <a:lvl1pPr algn="l" defTabSz="914400" rtl="0" eaLnBrk="1" latinLnBrk="0" hangingPunct="1">
              <a:lnSpc>
                <a:spcPct val="100000"/>
              </a:lnSpc>
              <a:spcBef>
                <a:spcPts val="600"/>
              </a:spcBef>
              <a:buNone/>
              <a:defRPr sz="3600" b="1" kern="1200">
                <a:solidFill>
                  <a:schemeClr val="tx2"/>
                </a:solidFill>
                <a:latin typeface="Arial" panose="020B0604020202020204" pitchFamily="34" charset="0"/>
                <a:ea typeface="+mj-ea"/>
                <a:cs typeface="Arial" panose="020B0604020202020204" pitchFamily="34" charset="0"/>
              </a:defRPr>
            </a:lvl1pPr>
          </a:lstStyle>
          <a:p>
            <a:pPr algn="ctr" defTabSz="914126">
              <a:defRPr/>
            </a:pPr>
            <a:r>
              <a:rPr lang="en-US" sz="4000" dirty="0">
                <a:solidFill>
                  <a:srgbClr val="010101"/>
                </a:solidFill>
                <a:effectLst/>
                <a:ea typeface="Calibri" panose="020F0502020204030204" pitchFamily="34" charset="0"/>
              </a:rPr>
              <a:t>Protecting Joints and Voids in Fire-Resistive Construction</a:t>
            </a:r>
            <a:endParaRPr lang="en-US" sz="4000" dirty="0">
              <a:solidFill>
                <a:srgbClr val="000000"/>
              </a:solidFill>
            </a:endParaRPr>
          </a:p>
        </p:txBody>
      </p:sp>
      <p:sp>
        <p:nvSpPr>
          <p:cNvPr id="8" name="Content Placeholder 3">
            <a:extLst>
              <a:ext uri="{FF2B5EF4-FFF2-40B4-BE49-F238E27FC236}">
                <a16:creationId xmlns:a16="http://schemas.microsoft.com/office/drawing/2014/main" id="{68D1D4E8-F20F-401D-9BD1-066DEC90197E}"/>
              </a:ext>
            </a:extLst>
          </p:cNvPr>
          <p:cNvSpPr txBox="1">
            <a:spLocks/>
          </p:cNvSpPr>
          <p:nvPr/>
        </p:nvSpPr>
        <p:spPr>
          <a:xfrm>
            <a:off x="989012" y="4299818"/>
            <a:ext cx="10363200" cy="1232302"/>
          </a:xfrm>
          <a:prstGeom prst="rect">
            <a:avLst/>
          </a:prstGeom>
          <a:ln/>
        </p:spPr>
        <p:txBody>
          <a:bodyPr vert="horz" lIns="91416" tIns="45708" rIns="91416" bIns="45708" rtlCol="0" anchor="ctr">
            <a:noAutofit/>
          </a:bodyPr>
          <a:lstStyle>
            <a:defPPr>
              <a:defRPr lang="en-US"/>
            </a:defPPr>
            <a:lvl1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US" sz="2800" b="1" dirty="0">
                <a:solidFill>
                  <a:srgbClr val="000000"/>
                </a:solidFill>
              </a:rPr>
              <a:t>Bill McHugh, Executive Director of FCIA</a:t>
            </a:r>
          </a:p>
          <a:p>
            <a:pPr algn="l" defTabSz="914126">
              <a:defRPr/>
            </a:pPr>
            <a:r>
              <a:rPr lang="en-US" sz="2800" b="1" dirty="0">
                <a:solidFill>
                  <a:srgbClr val="000000"/>
                </a:solidFill>
              </a:rPr>
              <a:t>Rich Walke, CTI, Consultant to FCIA</a:t>
            </a:r>
          </a:p>
        </p:txBody>
      </p:sp>
      <p:sp>
        <p:nvSpPr>
          <p:cNvPr id="2" name="TextBox 1">
            <a:extLst>
              <a:ext uri="{FF2B5EF4-FFF2-40B4-BE49-F238E27FC236}">
                <a16:creationId xmlns:a16="http://schemas.microsoft.com/office/drawing/2014/main" id="{BD19C04B-5942-474D-91FF-46D970BA1BDC}"/>
              </a:ext>
            </a:extLst>
          </p:cNvPr>
          <p:cNvSpPr txBox="1"/>
          <p:nvPr/>
        </p:nvSpPr>
        <p:spPr>
          <a:xfrm>
            <a:off x="989012" y="1490644"/>
            <a:ext cx="2818984" cy="2080530"/>
          </a:xfrm>
          <a:prstGeom prst="rect">
            <a:avLst/>
          </a:prstGeom>
          <a:noFill/>
          <a:ln>
            <a:solidFill>
              <a:schemeClr val="bg2"/>
            </a:solidFill>
          </a:ln>
        </p:spPr>
        <p:txBody>
          <a:bodyPr wrap="none" rtlCol="0" anchor="ctr" anchorCtr="1">
            <a:noAutofit/>
          </a:bodyPr>
          <a:lstStyle/>
          <a:p>
            <a:pPr algn="ctr"/>
            <a:r>
              <a:rPr lang="en-US" sz="3999" b="1" dirty="0">
                <a:latin typeface="Arial" panose="020B0604020202020204" pitchFamily="34" charset="0"/>
                <a:cs typeface="Arial" panose="020B0604020202020204" pitchFamily="34" charset="0"/>
              </a:rPr>
              <a:t>FCIA </a:t>
            </a:r>
          </a:p>
          <a:p>
            <a:pPr algn="ctr"/>
            <a:r>
              <a:rPr lang="en-US" sz="3999" b="1" dirty="0">
                <a:latin typeface="Arial" panose="020B0604020202020204" pitchFamily="34" charset="0"/>
                <a:cs typeface="Arial" panose="020B0604020202020204" pitchFamily="34" charset="0"/>
              </a:rPr>
              <a:t>Webinar </a:t>
            </a:r>
          </a:p>
          <a:p>
            <a:pPr algn="ctr"/>
            <a:r>
              <a:rPr lang="en-US" sz="3999" b="1" dirty="0">
                <a:latin typeface="Arial" panose="020B0604020202020204" pitchFamily="34" charset="0"/>
                <a:cs typeface="Arial" panose="020B0604020202020204" pitchFamily="34" charset="0"/>
              </a:rPr>
              <a:t>Series</a:t>
            </a:r>
          </a:p>
        </p:txBody>
      </p:sp>
    </p:spTree>
    <p:extLst>
      <p:ext uri="{BB962C8B-B14F-4D97-AF65-F5344CB8AC3E}">
        <p14:creationId xmlns:p14="http://schemas.microsoft.com/office/powerpoint/2010/main" val="10853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4AB0F-BEB7-4ADE-8B2C-6E53DB708FCC}"/>
              </a:ext>
            </a:extLst>
          </p:cNvPr>
          <p:cNvSpPr>
            <a:spLocks noGrp="1"/>
          </p:cNvSpPr>
          <p:nvPr>
            <p:ph idx="1"/>
          </p:nvPr>
        </p:nvSpPr>
        <p:spPr/>
        <p:txBody>
          <a:bodyPr/>
          <a:lstStyle/>
          <a:p>
            <a:r>
              <a:rPr lang="en-US" sz="2800" dirty="0"/>
              <a:t>International Building Code – Chapter 2 – Definitions</a:t>
            </a:r>
          </a:p>
          <a:p>
            <a:pPr lvl="1"/>
            <a:r>
              <a:rPr lang="en-US" sz="2600" b="1" kern="0" dirty="0">
                <a:cs typeface="Times New Roman" pitchFamily="18" charset="0"/>
              </a:rPr>
              <a:t>Joint. </a:t>
            </a:r>
            <a:r>
              <a:rPr lang="en-US" sz="2600" kern="0" dirty="0">
                <a:cs typeface="Times New Roman" pitchFamily="18" charset="0"/>
              </a:rPr>
              <a:t> The opening in or between adjacent assemblies that is created due to building tolerances, or is designed to allow independent movement of the building in any plane caused by thermal, seismic, wind or any other loading. (2021 IBC)</a:t>
            </a:r>
          </a:p>
          <a:p>
            <a:pPr lvl="1"/>
            <a:r>
              <a:rPr lang="en-US" sz="2600" b="1" kern="0" dirty="0">
                <a:cs typeface="Times New Roman" pitchFamily="18" charset="0"/>
              </a:rPr>
              <a:t>Void.</a:t>
            </a:r>
            <a:r>
              <a:rPr lang="en-US" sz="2600" kern="0" dirty="0">
                <a:cs typeface="Times New Roman" pitchFamily="18" charset="0"/>
              </a:rPr>
              <a:t>  Undefined by the 2021 IBC.  By Webster’s it’s an “opens space”.</a:t>
            </a:r>
          </a:p>
          <a:p>
            <a:r>
              <a:rPr lang="en-US" sz="2800" kern="0" dirty="0"/>
              <a:t>By the Chapter 2 definition, all intersection points between rated construction, between rated and non-rated construction and between non-rated construction could be consider a joint.</a:t>
            </a:r>
          </a:p>
        </p:txBody>
      </p:sp>
      <p:sp>
        <p:nvSpPr>
          <p:cNvPr id="3" name="Slide Number Placeholder 2">
            <a:extLst>
              <a:ext uri="{FF2B5EF4-FFF2-40B4-BE49-F238E27FC236}">
                <a16:creationId xmlns:a16="http://schemas.microsoft.com/office/drawing/2014/main" id="{7B6529F9-B9E9-4214-A0B6-C1599335F2F6}"/>
              </a:ext>
            </a:extLst>
          </p:cNvPr>
          <p:cNvSpPr>
            <a:spLocks noGrp="1"/>
          </p:cNvSpPr>
          <p:nvPr>
            <p:ph type="sldNum" sz="quarter" idx="12"/>
          </p:nvPr>
        </p:nvSpPr>
        <p:spPr/>
        <p:txBody>
          <a:bodyPr/>
          <a:lstStyle/>
          <a:p>
            <a:fld id="{E5137D0E-4A4F-4307-8994-C1891D747D59}" type="slidenum">
              <a:rPr lang="en-US" smtClean="0"/>
              <a:t>10</a:t>
            </a:fld>
            <a:endParaRPr lang="en-US" dirty="0"/>
          </a:p>
        </p:txBody>
      </p:sp>
      <p:sp>
        <p:nvSpPr>
          <p:cNvPr id="4" name="Title 3">
            <a:extLst>
              <a:ext uri="{FF2B5EF4-FFF2-40B4-BE49-F238E27FC236}">
                <a16:creationId xmlns:a16="http://schemas.microsoft.com/office/drawing/2014/main" id="{BD22FC9F-29A2-40AB-BCD6-EF38455527D8}"/>
              </a:ext>
            </a:extLst>
          </p:cNvPr>
          <p:cNvSpPr>
            <a:spLocks noGrp="1"/>
          </p:cNvSpPr>
          <p:nvPr>
            <p:ph type="title"/>
          </p:nvPr>
        </p:nvSpPr>
        <p:spPr/>
        <p:txBody>
          <a:bodyPr/>
          <a:lstStyle/>
          <a:p>
            <a:r>
              <a:rPr lang="en-US" dirty="0"/>
              <a:t>Joint vs Void - What’s the Difference?</a:t>
            </a:r>
          </a:p>
        </p:txBody>
      </p:sp>
    </p:spTree>
    <p:extLst>
      <p:ext uri="{BB962C8B-B14F-4D97-AF65-F5344CB8AC3E}">
        <p14:creationId xmlns:p14="http://schemas.microsoft.com/office/powerpoint/2010/main" val="77511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4AB0F-BEB7-4ADE-8B2C-6E53DB708FCC}"/>
              </a:ext>
            </a:extLst>
          </p:cNvPr>
          <p:cNvSpPr>
            <a:spLocks noGrp="1"/>
          </p:cNvSpPr>
          <p:nvPr>
            <p:ph idx="1"/>
          </p:nvPr>
        </p:nvSpPr>
        <p:spPr/>
        <p:txBody>
          <a:bodyPr/>
          <a:lstStyle/>
          <a:p>
            <a:r>
              <a:rPr lang="en-US" sz="3000" dirty="0"/>
              <a:t>International Building Code – Chapter 7 – Fire and Smoke Protection Features</a:t>
            </a:r>
          </a:p>
          <a:p>
            <a:pPr lvl="1"/>
            <a:r>
              <a:rPr lang="en-US" b="1" kern="0" dirty="0">
                <a:cs typeface="Times New Roman" pitchFamily="18" charset="0"/>
              </a:rPr>
              <a:t>Joint</a:t>
            </a:r>
            <a:r>
              <a:rPr lang="en-US" kern="0" dirty="0">
                <a:cs typeface="Times New Roman" pitchFamily="18" charset="0"/>
              </a:rPr>
              <a:t> – As used in Chapter 7, a joint is a breach in or between fire-resistance-rated construction.</a:t>
            </a:r>
          </a:p>
          <a:p>
            <a:pPr lvl="1"/>
            <a:r>
              <a:rPr lang="en-US" b="1" kern="0" dirty="0">
                <a:cs typeface="Times New Roman" pitchFamily="18" charset="0"/>
              </a:rPr>
              <a:t>Void</a:t>
            </a:r>
            <a:r>
              <a:rPr lang="en-US" kern="0" dirty="0">
                <a:cs typeface="Times New Roman" pitchFamily="18" charset="0"/>
              </a:rPr>
              <a:t> – As used in Chapter 7, for the most part, a void is a breach between a fire-resistance-rated assembly and a non-rated assembly or between two non-rated assemblies.  For example, the void between a rated floor slab and a non-rated curtain wall.</a:t>
            </a:r>
          </a:p>
          <a:p>
            <a:r>
              <a:rPr lang="en-US" sz="3000" kern="0" dirty="0">
                <a:cs typeface="Times New Roman" pitchFamily="18" charset="0"/>
              </a:rPr>
              <a:t>IBC is not consistent between Chapters 2 and 7</a:t>
            </a:r>
            <a:endParaRPr lang="en-US" kern="0" dirty="0">
              <a:cs typeface="Times New Roman" pitchFamily="18" charset="0"/>
            </a:endParaRPr>
          </a:p>
        </p:txBody>
      </p:sp>
      <p:sp>
        <p:nvSpPr>
          <p:cNvPr id="3" name="Slide Number Placeholder 2">
            <a:extLst>
              <a:ext uri="{FF2B5EF4-FFF2-40B4-BE49-F238E27FC236}">
                <a16:creationId xmlns:a16="http://schemas.microsoft.com/office/drawing/2014/main" id="{7B6529F9-B9E9-4214-A0B6-C1599335F2F6}"/>
              </a:ext>
            </a:extLst>
          </p:cNvPr>
          <p:cNvSpPr>
            <a:spLocks noGrp="1"/>
          </p:cNvSpPr>
          <p:nvPr>
            <p:ph type="sldNum" sz="quarter" idx="12"/>
          </p:nvPr>
        </p:nvSpPr>
        <p:spPr/>
        <p:txBody>
          <a:bodyPr/>
          <a:lstStyle/>
          <a:p>
            <a:fld id="{E5137D0E-4A4F-4307-8994-C1891D747D59}" type="slidenum">
              <a:rPr lang="en-US" smtClean="0"/>
              <a:t>11</a:t>
            </a:fld>
            <a:endParaRPr lang="en-US" dirty="0"/>
          </a:p>
        </p:txBody>
      </p:sp>
      <p:sp>
        <p:nvSpPr>
          <p:cNvPr id="4" name="Title 3">
            <a:extLst>
              <a:ext uri="{FF2B5EF4-FFF2-40B4-BE49-F238E27FC236}">
                <a16:creationId xmlns:a16="http://schemas.microsoft.com/office/drawing/2014/main" id="{BD22FC9F-29A2-40AB-BCD6-EF38455527D8}"/>
              </a:ext>
            </a:extLst>
          </p:cNvPr>
          <p:cNvSpPr>
            <a:spLocks noGrp="1"/>
          </p:cNvSpPr>
          <p:nvPr>
            <p:ph type="title"/>
          </p:nvPr>
        </p:nvSpPr>
        <p:spPr/>
        <p:txBody>
          <a:bodyPr/>
          <a:lstStyle/>
          <a:p>
            <a:r>
              <a:rPr lang="en-US" dirty="0"/>
              <a:t>Joint vs Void - What’s the Difference?</a:t>
            </a:r>
          </a:p>
        </p:txBody>
      </p:sp>
    </p:spTree>
    <p:extLst>
      <p:ext uri="{BB962C8B-B14F-4D97-AF65-F5344CB8AC3E}">
        <p14:creationId xmlns:p14="http://schemas.microsoft.com/office/powerpoint/2010/main" val="42083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Which Induce Movement in Buildings</a:t>
            </a:r>
          </a:p>
        </p:txBody>
      </p:sp>
      <p:pic>
        <p:nvPicPr>
          <p:cNvPr id="3" name="Picture 3" descr="02"/>
          <p:cNvPicPr preferRelativeResize="0">
            <a:picLocks noChangeArrowheads="1"/>
          </p:cNvPicPr>
          <p:nvPr/>
        </p:nvPicPr>
        <p:blipFill>
          <a:blip r:embed="rId2">
            <a:extLst>
              <a:ext uri="{28A0092B-C50C-407E-A947-70E740481C1C}">
                <a14:useLocalDpi xmlns:a14="http://schemas.microsoft.com/office/drawing/2010/main" val="0"/>
              </a:ext>
            </a:extLst>
          </a:blip>
          <a:srcRect l="14160" r="12723"/>
          <a:stretch>
            <a:fillRect/>
          </a:stretch>
        </p:blipFill>
        <p:spPr>
          <a:xfrm>
            <a:off x="1828800" y="1463040"/>
            <a:ext cx="6400800" cy="4572000"/>
          </a:xfrm>
          <a:prstGeom prst="rect">
            <a:avLst/>
          </a:prstGeom>
          <a:ln w="12700">
            <a:solidFill>
              <a:schemeClr val="tx1"/>
            </a:solidFill>
            <a:miter lim="800000"/>
            <a:headEnd/>
            <a:tailEnd/>
          </a:ln>
        </p:spPr>
      </p:pic>
      <p:sp>
        <p:nvSpPr>
          <p:cNvPr id="4" name="Rectangle 3"/>
          <p:cNvSpPr>
            <a:spLocks noChangeArrowheads="1"/>
          </p:cNvSpPr>
          <p:nvPr/>
        </p:nvSpPr>
        <p:spPr bwMode="auto">
          <a:xfrm>
            <a:off x="8321040" y="2018582"/>
            <a:ext cx="2743200" cy="3502325"/>
          </a:xfrm>
          <a:prstGeom prst="rect">
            <a:avLst/>
          </a:prstGeom>
          <a:noFill/>
          <a:ln w="9525">
            <a:noFill/>
            <a:miter lim="800000"/>
            <a:headEnd/>
            <a:tailEnd/>
          </a:ln>
          <a:effectLst/>
        </p:spPr>
        <p:txBody>
          <a:bodyPr/>
          <a:lstStyle/>
          <a:p>
            <a:pPr marL="228600" indent="-228600">
              <a:spcBef>
                <a:spcPts val="600"/>
              </a:spcBef>
              <a:buClr>
                <a:schemeClr val="tx1"/>
              </a:buClr>
              <a:buSzPct val="100000"/>
              <a:buFont typeface="Arial" pitchFamily="34" charset="0"/>
              <a:buChar char="•"/>
            </a:pPr>
            <a:r>
              <a:rPr lang="en-US" sz="2800" kern="0" dirty="0">
                <a:solidFill>
                  <a:schemeClr val="tx2"/>
                </a:solidFill>
                <a:latin typeface="Arial" panose="020B0604020202020204" pitchFamily="34" charset="0"/>
                <a:cs typeface="Arial" panose="020B0604020202020204" pitchFamily="34" charset="0"/>
              </a:rPr>
              <a:t>Thermal</a:t>
            </a:r>
          </a:p>
          <a:p>
            <a:pPr marL="228600" indent="-228600">
              <a:spcBef>
                <a:spcPts val="600"/>
              </a:spcBef>
              <a:buClr>
                <a:schemeClr val="tx1"/>
              </a:buClr>
              <a:buSzPct val="100000"/>
              <a:buFont typeface="Arial" pitchFamily="34" charset="0"/>
              <a:buChar char="•"/>
            </a:pPr>
            <a:endParaRPr lang="en-US" sz="2800" kern="0" dirty="0">
              <a:solidFill>
                <a:schemeClr val="tx2"/>
              </a:solidFill>
              <a:latin typeface="Arial" panose="020B0604020202020204" pitchFamily="34" charset="0"/>
              <a:cs typeface="Arial" panose="020B0604020202020204" pitchFamily="34" charset="0"/>
            </a:endParaRPr>
          </a:p>
          <a:p>
            <a:pPr marL="228600" indent="-228600">
              <a:spcBef>
                <a:spcPts val="600"/>
              </a:spcBef>
              <a:buClr>
                <a:schemeClr val="tx1"/>
              </a:buClr>
              <a:buSzPct val="100000"/>
              <a:buFont typeface="Arial" pitchFamily="34" charset="0"/>
              <a:buChar char="•"/>
            </a:pPr>
            <a:r>
              <a:rPr lang="en-US" sz="2800" kern="0" dirty="0">
                <a:solidFill>
                  <a:schemeClr val="tx2"/>
                </a:solidFill>
                <a:latin typeface="Arial" panose="020B0604020202020204" pitchFamily="34" charset="0"/>
                <a:cs typeface="Arial" panose="020B0604020202020204" pitchFamily="34" charset="0"/>
              </a:rPr>
              <a:t>Wind Sway</a:t>
            </a:r>
          </a:p>
          <a:p>
            <a:pPr marL="228600" indent="-228600">
              <a:spcBef>
                <a:spcPts val="600"/>
              </a:spcBef>
              <a:buClr>
                <a:schemeClr val="tx1"/>
              </a:buClr>
              <a:buSzPct val="100000"/>
              <a:buFont typeface="Arial" pitchFamily="34" charset="0"/>
              <a:buChar char="•"/>
            </a:pPr>
            <a:endParaRPr lang="en-US" sz="2800" kern="0" dirty="0">
              <a:solidFill>
                <a:schemeClr val="tx2"/>
              </a:solidFill>
              <a:latin typeface="Arial" panose="020B0604020202020204" pitchFamily="34" charset="0"/>
              <a:cs typeface="Arial" panose="020B0604020202020204" pitchFamily="34" charset="0"/>
            </a:endParaRPr>
          </a:p>
          <a:p>
            <a:pPr marL="228600" indent="-228600">
              <a:spcBef>
                <a:spcPts val="600"/>
              </a:spcBef>
              <a:buClr>
                <a:schemeClr val="tx1"/>
              </a:buClr>
              <a:buSzPct val="100000"/>
              <a:buFont typeface="Arial" pitchFamily="34" charset="0"/>
              <a:buChar char="•"/>
            </a:pPr>
            <a:r>
              <a:rPr lang="en-US" sz="2800" kern="0" dirty="0">
                <a:solidFill>
                  <a:schemeClr val="tx2"/>
                </a:solidFill>
                <a:latin typeface="Arial" panose="020B0604020202020204" pitchFamily="34" charset="0"/>
                <a:cs typeface="Arial" panose="020B0604020202020204" pitchFamily="34" charset="0"/>
              </a:rPr>
              <a:t>Seismic</a:t>
            </a:r>
          </a:p>
          <a:p>
            <a:pPr marL="228600" indent="-228600">
              <a:spcBef>
                <a:spcPts val="600"/>
              </a:spcBef>
              <a:buClr>
                <a:schemeClr val="tx1"/>
              </a:buClr>
              <a:buSzPct val="100000"/>
              <a:buFont typeface="Arial" pitchFamily="34" charset="0"/>
              <a:buChar char="•"/>
            </a:pPr>
            <a:endParaRPr lang="en-US" sz="2800" kern="0" dirty="0">
              <a:solidFill>
                <a:schemeClr val="tx2"/>
              </a:solidFill>
              <a:latin typeface="Arial" panose="020B0604020202020204" pitchFamily="34" charset="0"/>
              <a:cs typeface="Arial" panose="020B0604020202020204" pitchFamily="34" charset="0"/>
            </a:endParaRPr>
          </a:p>
          <a:p>
            <a:pPr marL="228600" indent="-228600">
              <a:spcBef>
                <a:spcPts val="600"/>
              </a:spcBef>
              <a:buClr>
                <a:schemeClr val="tx1"/>
              </a:buClr>
              <a:buSzPct val="100000"/>
              <a:buFont typeface="Arial" pitchFamily="34" charset="0"/>
              <a:buChar char="•"/>
            </a:pPr>
            <a:r>
              <a:rPr lang="en-US" sz="2800" kern="0" dirty="0">
                <a:solidFill>
                  <a:schemeClr val="tx2"/>
                </a:solidFill>
                <a:latin typeface="Arial" panose="020B0604020202020204" pitchFamily="34" charset="0"/>
                <a:cs typeface="Arial" panose="020B0604020202020204" pitchFamily="34" charset="0"/>
              </a:rPr>
              <a:t>Applied Loads</a:t>
            </a:r>
          </a:p>
        </p:txBody>
      </p:sp>
      <p:sp>
        <p:nvSpPr>
          <p:cNvPr id="5" name="Slide Number Placeholder 4">
            <a:extLst>
              <a:ext uri="{FF2B5EF4-FFF2-40B4-BE49-F238E27FC236}">
                <a16:creationId xmlns:a16="http://schemas.microsoft.com/office/drawing/2014/main" id="{24C5EEAA-6BB2-4888-8A24-A2015599EB80}"/>
              </a:ext>
            </a:extLst>
          </p:cNvPr>
          <p:cNvSpPr>
            <a:spLocks noGrp="1"/>
          </p:cNvSpPr>
          <p:nvPr>
            <p:ph type="sldNum" sz="quarter" idx="12"/>
          </p:nvPr>
        </p:nvSpPr>
        <p:spPr/>
        <p:txBody>
          <a:bodyPr/>
          <a:lstStyle/>
          <a:p>
            <a:fld id="{E5137D0E-4A4F-4307-8994-C1891D747D59}" type="slidenum">
              <a:rPr lang="en-US" smtClean="0"/>
              <a:t>12</a:t>
            </a:fld>
            <a:endParaRPr lang="en-US" dirty="0"/>
          </a:p>
        </p:txBody>
      </p:sp>
    </p:spTree>
    <p:extLst>
      <p:ext uri="{BB962C8B-B14F-4D97-AF65-F5344CB8AC3E}">
        <p14:creationId xmlns:p14="http://schemas.microsoft.com/office/powerpoint/2010/main" val="16053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B95E5-BE28-4B77-9F8E-CE1AE3D96584}"/>
              </a:ext>
            </a:extLst>
          </p:cNvPr>
          <p:cNvSpPr>
            <a:spLocks noGrp="1"/>
          </p:cNvSpPr>
          <p:nvPr>
            <p:ph type="sldNum" sz="quarter" idx="12"/>
          </p:nvPr>
        </p:nvSpPr>
        <p:spPr/>
        <p:txBody>
          <a:bodyPr/>
          <a:lstStyle/>
          <a:p>
            <a:fld id="{E5137D0E-4A4F-4307-8994-C1891D747D59}" type="slidenum">
              <a:rPr lang="en-US" smtClean="0"/>
              <a:t>13</a:t>
            </a:fld>
            <a:endParaRPr lang="en-US" dirty="0"/>
          </a:p>
        </p:txBody>
      </p:sp>
      <p:sp>
        <p:nvSpPr>
          <p:cNvPr id="8" name="Title 7">
            <a:extLst>
              <a:ext uri="{FF2B5EF4-FFF2-40B4-BE49-F238E27FC236}">
                <a16:creationId xmlns:a16="http://schemas.microsoft.com/office/drawing/2014/main" id="{5E524303-B722-466C-885A-AE18A88BB26D}"/>
              </a:ext>
            </a:extLst>
          </p:cNvPr>
          <p:cNvSpPr>
            <a:spLocks noGrp="1"/>
          </p:cNvSpPr>
          <p:nvPr>
            <p:ph type="title"/>
          </p:nvPr>
        </p:nvSpPr>
        <p:spPr>
          <a:xfrm>
            <a:off x="914400" y="1463040"/>
            <a:ext cx="5303520" cy="4572000"/>
          </a:xfrm>
        </p:spPr>
        <p:txBody>
          <a:bodyPr anchor="t">
            <a:normAutofit/>
          </a:bodyPr>
          <a:lstStyle/>
          <a:p>
            <a:pPr algn="ctr"/>
            <a:br>
              <a:rPr lang="en-US" sz="4800" dirty="0"/>
            </a:br>
            <a:r>
              <a:rPr lang="en-US" sz="4800" dirty="0"/>
              <a:t>Fire-Resistant Joint Systems</a:t>
            </a:r>
          </a:p>
        </p:txBody>
      </p:sp>
      <p:pic>
        <p:nvPicPr>
          <p:cNvPr id="5" name="Picture 6" descr="Grace Top of wall spray">
            <a:extLst>
              <a:ext uri="{FF2B5EF4-FFF2-40B4-BE49-F238E27FC236}">
                <a16:creationId xmlns:a16="http://schemas.microsoft.com/office/drawing/2014/main" id="{6419046D-5CB5-4287-8A83-6CF67BD38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26480" y="1463040"/>
            <a:ext cx="5303520" cy="457200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62678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4AB0F-BEB7-4ADE-8B2C-6E53DB708FCC}"/>
              </a:ext>
            </a:extLst>
          </p:cNvPr>
          <p:cNvSpPr>
            <a:spLocks noGrp="1"/>
          </p:cNvSpPr>
          <p:nvPr>
            <p:ph idx="1"/>
          </p:nvPr>
        </p:nvSpPr>
        <p:spPr/>
        <p:txBody>
          <a:bodyPr/>
          <a:lstStyle/>
          <a:p>
            <a:r>
              <a:rPr lang="en-US" dirty="0"/>
              <a:t>International Building Code – Section 715 – Joints and Voids</a:t>
            </a:r>
          </a:p>
          <a:p>
            <a:pPr lvl="1"/>
            <a:r>
              <a:rPr lang="en-US" b="1" i="0" u="none" strike="noStrike" baseline="0" dirty="0"/>
              <a:t>715.3 Fire-resistance-rated assembly intersections.  </a:t>
            </a:r>
            <a:r>
              <a:rPr lang="en-US" b="0" i="1" u="none" strike="noStrike" baseline="0" dirty="0">
                <a:solidFill>
                  <a:srgbClr val="FF0000"/>
                </a:solidFill>
              </a:rPr>
              <a:t>Joints</a:t>
            </a:r>
            <a:r>
              <a:rPr lang="en-US" b="0" i="1" u="none" strike="noStrike" baseline="0" dirty="0"/>
              <a:t> </a:t>
            </a:r>
            <a:r>
              <a:rPr lang="en-US" b="0" i="0" u="none" strike="noStrike" baseline="0" dirty="0"/>
              <a:t>installed </a:t>
            </a:r>
            <a:r>
              <a:rPr lang="en-US" b="0" i="0" u="none" strike="noStrike" baseline="0" dirty="0">
                <a:solidFill>
                  <a:srgbClr val="FF0000"/>
                </a:solidFill>
              </a:rPr>
              <a:t>in or between fire-resistance-rated walls, floor or floor/ceiling assemblies and roofs or roof/ceiling assemblies</a:t>
            </a:r>
            <a:r>
              <a:rPr lang="en-US" b="0" i="0" u="none" strike="noStrike" baseline="0" dirty="0"/>
              <a:t> shall be protected by an approved </a:t>
            </a:r>
            <a:r>
              <a:rPr lang="en-US" b="0" i="1" u="none" strike="noStrike" baseline="0" dirty="0">
                <a:solidFill>
                  <a:srgbClr val="FF0000"/>
                </a:solidFill>
              </a:rPr>
              <a:t>fire-resistant joint system</a:t>
            </a:r>
            <a:r>
              <a:rPr lang="en-US" b="0" i="0" u="none" strike="noStrike" baseline="0" dirty="0"/>
              <a:t> designed to resist the passage of fire for a time period not less than the required </a:t>
            </a:r>
            <a:r>
              <a:rPr lang="en-US" b="0" i="1" u="none" strike="noStrike" baseline="0" dirty="0"/>
              <a:t>fire-resistance rating </a:t>
            </a:r>
            <a:r>
              <a:rPr lang="en-US" b="0" i="0" u="none" strike="noStrike" baseline="0" dirty="0"/>
              <a:t>of the wall, floor or roof in or between which the system is installed.</a:t>
            </a:r>
            <a:endParaRPr lang="en-US" dirty="0"/>
          </a:p>
        </p:txBody>
      </p:sp>
      <p:sp>
        <p:nvSpPr>
          <p:cNvPr id="3" name="Slide Number Placeholder 2">
            <a:extLst>
              <a:ext uri="{FF2B5EF4-FFF2-40B4-BE49-F238E27FC236}">
                <a16:creationId xmlns:a16="http://schemas.microsoft.com/office/drawing/2014/main" id="{7B6529F9-B9E9-4214-A0B6-C1599335F2F6}"/>
              </a:ext>
            </a:extLst>
          </p:cNvPr>
          <p:cNvSpPr>
            <a:spLocks noGrp="1"/>
          </p:cNvSpPr>
          <p:nvPr>
            <p:ph type="sldNum" sz="quarter" idx="12"/>
          </p:nvPr>
        </p:nvSpPr>
        <p:spPr/>
        <p:txBody>
          <a:bodyPr/>
          <a:lstStyle/>
          <a:p>
            <a:fld id="{E5137D0E-4A4F-4307-8994-C1891D747D59}" type="slidenum">
              <a:rPr lang="en-US" smtClean="0"/>
              <a:t>14</a:t>
            </a:fld>
            <a:endParaRPr lang="en-US" dirty="0"/>
          </a:p>
        </p:txBody>
      </p:sp>
      <p:sp>
        <p:nvSpPr>
          <p:cNvPr id="4" name="Title 3">
            <a:extLst>
              <a:ext uri="{FF2B5EF4-FFF2-40B4-BE49-F238E27FC236}">
                <a16:creationId xmlns:a16="http://schemas.microsoft.com/office/drawing/2014/main" id="{BD22FC9F-29A2-40AB-BCD6-EF38455527D8}"/>
              </a:ext>
            </a:extLst>
          </p:cNvPr>
          <p:cNvSpPr>
            <a:spLocks noGrp="1"/>
          </p:cNvSpPr>
          <p:nvPr>
            <p:ph type="title"/>
          </p:nvPr>
        </p:nvSpPr>
        <p:spPr/>
        <p:txBody>
          <a:bodyPr/>
          <a:lstStyle/>
          <a:p>
            <a:r>
              <a:rPr lang="en-US" dirty="0"/>
              <a:t>The Protection of Joints</a:t>
            </a:r>
          </a:p>
        </p:txBody>
      </p:sp>
    </p:spTree>
    <p:extLst>
      <p:ext uri="{BB962C8B-B14F-4D97-AF65-F5344CB8AC3E}">
        <p14:creationId xmlns:p14="http://schemas.microsoft.com/office/powerpoint/2010/main" val="62246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International Building Code – Chapter 2 – Definitions</a:t>
            </a:r>
            <a:endParaRPr lang="en-US" b="1" kern="0" dirty="0"/>
          </a:p>
          <a:p>
            <a:pPr lvl="1"/>
            <a:r>
              <a:rPr lang="en-US" b="1" kern="0" dirty="0"/>
              <a:t>Fire-Resistant Joint System.</a:t>
            </a:r>
            <a:r>
              <a:rPr lang="en-US" kern="0" dirty="0"/>
              <a:t>  An assemblage of specific materials or products that are designed, tested, and fire-resistance rated in accordance with either ASTM E1966 or UL 2079 to resist for a prescribed period of time the passage of fire through </a:t>
            </a:r>
            <a:r>
              <a:rPr lang="en-US" i="1" kern="0" dirty="0"/>
              <a:t>joints</a:t>
            </a:r>
            <a:r>
              <a:rPr lang="en-US" kern="0" dirty="0"/>
              <a:t> made in or between fire-resistance-rated assemblies. (2021 IBC)</a:t>
            </a:r>
          </a:p>
        </p:txBody>
      </p:sp>
      <p:sp>
        <p:nvSpPr>
          <p:cNvPr id="2" name="Title 1"/>
          <p:cNvSpPr>
            <a:spLocks noGrp="1"/>
          </p:cNvSpPr>
          <p:nvPr>
            <p:ph type="title"/>
          </p:nvPr>
        </p:nvSpPr>
        <p:spPr/>
        <p:txBody>
          <a:bodyPr/>
          <a:lstStyle/>
          <a:p>
            <a:r>
              <a:rPr lang="en-US" dirty="0"/>
              <a:t>The Protection of Joints</a:t>
            </a:r>
          </a:p>
        </p:txBody>
      </p:sp>
      <p:sp>
        <p:nvSpPr>
          <p:cNvPr id="4" name="Slide Number Placeholder 3">
            <a:extLst>
              <a:ext uri="{FF2B5EF4-FFF2-40B4-BE49-F238E27FC236}">
                <a16:creationId xmlns:a16="http://schemas.microsoft.com/office/drawing/2014/main" id="{3C601DA5-3378-41E8-9FC5-D639814B00E0}"/>
              </a:ext>
            </a:extLst>
          </p:cNvPr>
          <p:cNvSpPr>
            <a:spLocks noGrp="1"/>
          </p:cNvSpPr>
          <p:nvPr>
            <p:ph type="sldNum" sz="quarter" idx="12"/>
          </p:nvPr>
        </p:nvSpPr>
        <p:spPr/>
        <p:txBody>
          <a:bodyPr/>
          <a:lstStyle/>
          <a:p>
            <a:fld id="{E5137D0E-4A4F-4307-8994-C1891D747D59}" type="slidenum">
              <a:rPr lang="en-US" smtClean="0"/>
              <a:t>15</a:t>
            </a:fld>
            <a:endParaRPr lang="en-US" dirty="0"/>
          </a:p>
        </p:txBody>
      </p:sp>
    </p:spTree>
    <p:extLst>
      <p:ext uri="{BB962C8B-B14F-4D97-AF65-F5344CB8AC3E}">
        <p14:creationId xmlns:p14="http://schemas.microsoft.com/office/powerpoint/2010/main" val="29588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International Building Code – Chapter 2 – Definitions</a:t>
            </a:r>
            <a:endParaRPr lang="en-US" b="1" kern="0" dirty="0"/>
          </a:p>
          <a:p>
            <a:pPr lvl="1"/>
            <a:r>
              <a:rPr lang="en-US" kern="0" dirty="0"/>
              <a:t>Based on the definition of </a:t>
            </a:r>
            <a:r>
              <a:rPr lang="en-US" i="1" kern="0" dirty="0"/>
              <a:t>joint</a:t>
            </a:r>
            <a:r>
              <a:rPr lang="en-US" kern="0" dirty="0"/>
              <a:t> and the requirements of Section 715.3, in theory any </a:t>
            </a:r>
            <a:r>
              <a:rPr lang="en-US" i="1" kern="0" dirty="0"/>
              <a:t>joint</a:t>
            </a:r>
            <a:r>
              <a:rPr lang="en-US" kern="0" dirty="0"/>
              <a:t> in or between fire-resistance-rated construction created due to building tolerances or designed to allow for building movement requires protection by a fire-resistant joint system.</a:t>
            </a:r>
          </a:p>
        </p:txBody>
      </p:sp>
      <p:sp>
        <p:nvSpPr>
          <p:cNvPr id="2" name="Title 1"/>
          <p:cNvSpPr>
            <a:spLocks noGrp="1"/>
          </p:cNvSpPr>
          <p:nvPr>
            <p:ph type="title"/>
          </p:nvPr>
        </p:nvSpPr>
        <p:spPr/>
        <p:txBody>
          <a:bodyPr/>
          <a:lstStyle/>
          <a:p>
            <a:r>
              <a:rPr lang="en-US" dirty="0"/>
              <a:t>The Protection of Joints</a:t>
            </a:r>
          </a:p>
        </p:txBody>
      </p:sp>
      <p:sp>
        <p:nvSpPr>
          <p:cNvPr id="4" name="Slide Number Placeholder 3">
            <a:extLst>
              <a:ext uri="{FF2B5EF4-FFF2-40B4-BE49-F238E27FC236}">
                <a16:creationId xmlns:a16="http://schemas.microsoft.com/office/drawing/2014/main" id="{3C601DA5-3378-41E8-9FC5-D639814B00E0}"/>
              </a:ext>
            </a:extLst>
          </p:cNvPr>
          <p:cNvSpPr>
            <a:spLocks noGrp="1"/>
          </p:cNvSpPr>
          <p:nvPr>
            <p:ph type="sldNum" sz="quarter" idx="12"/>
          </p:nvPr>
        </p:nvSpPr>
        <p:spPr/>
        <p:txBody>
          <a:bodyPr/>
          <a:lstStyle/>
          <a:p>
            <a:fld id="{E5137D0E-4A4F-4307-8994-C1891D747D59}" type="slidenum">
              <a:rPr lang="en-US" smtClean="0"/>
              <a:t>16</a:t>
            </a:fld>
            <a:endParaRPr lang="en-US" dirty="0"/>
          </a:p>
        </p:txBody>
      </p:sp>
    </p:spTree>
    <p:extLst>
      <p:ext uri="{BB962C8B-B14F-4D97-AF65-F5344CB8AC3E}">
        <p14:creationId xmlns:p14="http://schemas.microsoft.com/office/powerpoint/2010/main" val="312613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kern="0" dirty="0"/>
              <a:t>In practice, that may not be the case for </a:t>
            </a:r>
            <a:r>
              <a:rPr lang="en-US" i="1" kern="0" dirty="0"/>
              <a:t>joints</a:t>
            </a:r>
            <a:r>
              <a:rPr lang="en-US" kern="0" dirty="0"/>
              <a:t> created due to building tolerances.  Are fire-resistant joints typically used in the following locations?</a:t>
            </a:r>
          </a:p>
          <a:p>
            <a:pPr lvl="2"/>
            <a:r>
              <a:rPr lang="en-US" kern="0" dirty="0"/>
              <a:t>Bottom-of-wall applications</a:t>
            </a:r>
          </a:p>
          <a:p>
            <a:pPr lvl="2"/>
            <a:r>
              <a:rPr lang="en-US" kern="0" dirty="0"/>
              <a:t>Inside and outside corners of gypsum board / wood or steel framed walls</a:t>
            </a:r>
          </a:p>
          <a:p>
            <a:pPr lvl="2"/>
            <a:r>
              <a:rPr lang="en-US" kern="0" dirty="0"/>
              <a:t>Head-of-wall joints of gypsum board in platform construction</a:t>
            </a:r>
          </a:p>
        </p:txBody>
      </p:sp>
      <p:sp>
        <p:nvSpPr>
          <p:cNvPr id="2" name="Title 1"/>
          <p:cNvSpPr>
            <a:spLocks noGrp="1"/>
          </p:cNvSpPr>
          <p:nvPr>
            <p:ph type="title"/>
          </p:nvPr>
        </p:nvSpPr>
        <p:spPr/>
        <p:txBody>
          <a:bodyPr/>
          <a:lstStyle/>
          <a:p>
            <a:r>
              <a:rPr lang="en-US" dirty="0"/>
              <a:t>The Protection of Joints</a:t>
            </a:r>
          </a:p>
        </p:txBody>
      </p:sp>
      <p:sp>
        <p:nvSpPr>
          <p:cNvPr id="4" name="Slide Number Placeholder 3">
            <a:extLst>
              <a:ext uri="{FF2B5EF4-FFF2-40B4-BE49-F238E27FC236}">
                <a16:creationId xmlns:a16="http://schemas.microsoft.com/office/drawing/2014/main" id="{3C601DA5-3378-41E8-9FC5-D639814B00E0}"/>
              </a:ext>
            </a:extLst>
          </p:cNvPr>
          <p:cNvSpPr>
            <a:spLocks noGrp="1"/>
          </p:cNvSpPr>
          <p:nvPr>
            <p:ph type="sldNum" sz="quarter" idx="12"/>
          </p:nvPr>
        </p:nvSpPr>
        <p:spPr/>
        <p:txBody>
          <a:bodyPr/>
          <a:lstStyle/>
          <a:p>
            <a:fld id="{E5137D0E-4A4F-4307-8994-C1891D747D59}" type="slidenum">
              <a:rPr lang="en-US" smtClean="0"/>
              <a:t>17</a:t>
            </a:fld>
            <a:endParaRPr lang="en-US" dirty="0"/>
          </a:p>
        </p:txBody>
      </p:sp>
    </p:spTree>
    <p:extLst>
      <p:ext uri="{BB962C8B-B14F-4D97-AF65-F5344CB8AC3E}">
        <p14:creationId xmlns:p14="http://schemas.microsoft.com/office/powerpoint/2010/main" val="29772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kern="0" dirty="0"/>
              <a:t>Fire-Resistant Joint Systems are also referred to as:</a:t>
            </a:r>
          </a:p>
          <a:p>
            <a:pPr lvl="1"/>
            <a:r>
              <a:rPr lang="en-US" b="1" kern="0" dirty="0"/>
              <a:t>Joint Systems</a:t>
            </a:r>
          </a:p>
          <a:p>
            <a:pPr lvl="1"/>
            <a:r>
              <a:rPr lang="en-US" kern="0" dirty="0"/>
              <a:t>Construction Joints</a:t>
            </a:r>
          </a:p>
          <a:p>
            <a:pPr lvl="1"/>
            <a:r>
              <a:rPr lang="en-US" kern="0" dirty="0"/>
              <a:t>Expansion Joints</a:t>
            </a:r>
          </a:p>
          <a:p>
            <a:pPr lvl="1"/>
            <a:r>
              <a:rPr lang="en-US" kern="0" dirty="0"/>
              <a:t>Joint Firestops</a:t>
            </a:r>
          </a:p>
        </p:txBody>
      </p:sp>
      <p:sp>
        <p:nvSpPr>
          <p:cNvPr id="2" name="Title 1"/>
          <p:cNvSpPr>
            <a:spLocks noGrp="1"/>
          </p:cNvSpPr>
          <p:nvPr>
            <p:ph type="title"/>
          </p:nvPr>
        </p:nvSpPr>
        <p:spPr/>
        <p:txBody>
          <a:bodyPr/>
          <a:lstStyle/>
          <a:p>
            <a:r>
              <a:rPr lang="en-US" dirty="0"/>
              <a:t>The Protection of Joints</a:t>
            </a:r>
          </a:p>
        </p:txBody>
      </p:sp>
      <p:sp>
        <p:nvSpPr>
          <p:cNvPr id="4" name="Slide Number Placeholder 3">
            <a:extLst>
              <a:ext uri="{FF2B5EF4-FFF2-40B4-BE49-F238E27FC236}">
                <a16:creationId xmlns:a16="http://schemas.microsoft.com/office/drawing/2014/main" id="{5DABE448-7A9E-4563-9996-A9F7E5B95944}"/>
              </a:ext>
            </a:extLst>
          </p:cNvPr>
          <p:cNvSpPr>
            <a:spLocks noGrp="1"/>
          </p:cNvSpPr>
          <p:nvPr>
            <p:ph type="sldNum" sz="quarter" idx="12"/>
          </p:nvPr>
        </p:nvSpPr>
        <p:spPr/>
        <p:txBody>
          <a:bodyPr/>
          <a:lstStyle/>
          <a:p>
            <a:fld id="{E5137D0E-4A4F-4307-8994-C1891D747D59}" type="slidenum">
              <a:rPr lang="en-US" smtClean="0"/>
              <a:t>18</a:t>
            </a:fld>
            <a:endParaRPr lang="en-US" dirty="0"/>
          </a:p>
        </p:txBody>
      </p:sp>
    </p:spTree>
    <p:extLst>
      <p:ext uri="{BB962C8B-B14F-4D97-AF65-F5344CB8AC3E}">
        <p14:creationId xmlns:p14="http://schemas.microsoft.com/office/powerpoint/2010/main" val="100543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Fire-Resistant Joint Systems</a:t>
            </a:r>
          </a:p>
        </p:txBody>
      </p:sp>
      <p:grpSp>
        <p:nvGrpSpPr>
          <p:cNvPr id="4" name="Group 3">
            <a:extLst>
              <a:ext uri="{FF2B5EF4-FFF2-40B4-BE49-F238E27FC236}">
                <a16:creationId xmlns:a16="http://schemas.microsoft.com/office/drawing/2014/main" id="{6F42EC79-49E6-402F-81F1-85F643CE1563}"/>
              </a:ext>
            </a:extLst>
          </p:cNvPr>
          <p:cNvGrpSpPr>
            <a:grpSpLocks noChangeAspect="1"/>
          </p:cNvGrpSpPr>
          <p:nvPr/>
        </p:nvGrpSpPr>
        <p:grpSpPr bwMode="auto">
          <a:xfrm>
            <a:off x="1126824" y="1574929"/>
            <a:ext cx="1280160" cy="1463040"/>
            <a:chOff x="1582" y="1012"/>
            <a:chExt cx="2583" cy="2899"/>
          </a:xfrm>
        </p:grpSpPr>
        <p:grpSp>
          <p:nvGrpSpPr>
            <p:cNvPr id="5" name="Group 4">
              <a:extLst>
                <a:ext uri="{FF2B5EF4-FFF2-40B4-BE49-F238E27FC236}">
                  <a16:creationId xmlns:a16="http://schemas.microsoft.com/office/drawing/2014/main" id="{A14C9D76-8812-468F-A5D9-6CA5334AA20C}"/>
                </a:ext>
              </a:extLst>
            </p:cNvPr>
            <p:cNvGrpSpPr>
              <a:grpSpLocks/>
            </p:cNvGrpSpPr>
            <p:nvPr/>
          </p:nvGrpSpPr>
          <p:grpSpPr bwMode="auto">
            <a:xfrm rot="21600000">
              <a:off x="1582" y="3226"/>
              <a:ext cx="2583" cy="685"/>
              <a:chOff x="345" y="1325"/>
              <a:chExt cx="2208" cy="672"/>
            </a:xfrm>
          </p:grpSpPr>
          <p:sp>
            <p:nvSpPr>
              <p:cNvPr id="13" name="Rectangle 5">
                <a:extLst>
                  <a:ext uri="{FF2B5EF4-FFF2-40B4-BE49-F238E27FC236}">
                    <a16:creationId xmlns:a16="http://schemas.microsoft.com/office/drawing/2014/main" id="{B2FA6ED6-64A0-4A48-BC24-05DEF5168749}"/>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AutoShape 6">
                <a:extLst>
                  <a:ext uri="{FF2B5EF4-FFF2-40B4-BE49-F238E27FC236}">
                    <a16:creationId xmlns:a16="http://schemas.microsoft.com/office/drawing/2014/main" id="{7397D5BB-E353-4D8E-9CC8-2E9EAAF38F5D}"/>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AutoShape 7">
                <a:extLst>
                  <a:ext uri="{FF2B5EF4-FFF2-40B4-BE49-F238E27FC236}">
                    <a16:creationId xmlns:a16="http://schemas.microsoft.com/office/drawing/2014/main" id="{2E829446-EE87-4CBF-B343-88045E787A8F}"/>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AutoShape 8">
                <a:extLst>
                  <a:ext uri="{FF2B5EF4-FFF2-40B4-BE49-F238E27FC236}">
                    <a16:creationId xmlns:a16="http://schemas.microsoft.com/office/drawing/2014/main" id="{BBBCF9B2-F6E2-4E8E-B5B9-8077F30035EC}"/>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AutoShape 9">
                <a:extLst>
                  <a:ext uri="{FF2B5EF4-FFF2-40B4-BE49-F238E27FC236}">
                    <a16:creationId xmlns:a16="http://schemas.microsoft.com/office/drawing/2014/main" id="{79E6A37D-114E-4DFB-A5B2-54B290F70DD9}"/>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AutoShape 10">
                <a:extLst>
                  <a:ext uri="{FF2B5EF4-FFF2-40B4-BE49-F238E27FC236}">
                    <a16:creationId xmlns:a16="http://schemas.microsoft.com/office/drawing/2014/main" id="{B511DBF7-2761-4F07-9D95-58EFCDC4D140}"/>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AutoShape 11">
                <a:extLst>
                  <a:ext uri="{FF2B5EF4-FFF2-40B4-BE49-F238E27FC236}">
                    <a16:creationId xmlns:a16="http://schemas.microsoft.com/office/drawing/2014/main" id="{77A14FA9-E672-4145-811A-6114C9AA62E5}"/>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AutoShape 12">
                <a:extLst>
                  <a:ext uri="{FF2B5EF4-FFF2-40B4-BE49-F238E27FC236}">
                    <a16:creationId xmlns:a16="http://schemas.microsoft.com/office/drawing/2014/main" id="{FC44FEF1-9E56-4066-A794-C633250CF1CB}"/>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AutoShape 13">
                <a:extLst>
                  <a:ext uri="{FF2B5EF4-FFF2-40B4-BE49-F238E27FC236}">
                    <a16:creationId xmlns:a16="http://schemas.microsoft.com/office/drawing/2014/main" id="{6D16C851-3E54-4693-BB35-CC8E98B666F9}"/>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AutoShape 14">
                <a:extLst>
                  <a:ext uri="{FF2B5EF4-FFF2-40B4-BE49-F238E27FC236}">
                    <a16:creationId xmlns:a16="http://schemas.microsoft.com/office/drawing/2014/main" id="{205AC501-DD26-4359-96E0-996D094F55EB}"/>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AutoShape 15">
                <a:extLst>
                  <a:ext uri="{FF2B5EF4-FFF2-40B4-BE49-F238E27FC236}">
                    <a16:creationId xmlns:a16="http://schemas.microsoft.com/office/drawing/2014/main" id="{58DD2989-F23A-471E-AED7-02266109AE51}"/>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AutoShape 16">
                <a:extLst>
                  <a:ext uri="{FF2B5EF4-FFF2-40B4-BE49-F238E27FC236}">
                    <a16:creationId xmlns:a16="http://schemas.microsoft.com/office/drawing/2014/main" id="{715BC4DB-6F82-4ABC-A9E8-9956E758C98F}"/>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 name="Line 33">
              <a:extLst>
                <a:ext uri="{FF2B5EF4-FFF2-40B4-BE49-F238E27FC236}">
                  <a16:creationId xmlns:a16="http://schemas.microsoft.com/office/drawing/2014/main" id="{816C0225-3041-4AE2-9B09-ED845C4AA3B8}"/>
                </a:ext>
              </a:extLst>
            </p:cNvPr>
            <p:cNvSpPr>
              <a:spLocks noChangeShapeType="1"/>
            </p:cNvSpPr>
            <p:nvPr/>
          </p:nvSpPr>
          <p:spPr bwMode="auto">
            <a:xfrm>
              <a:off x="2372" y="2749"/>
              <a:ext cx="10" cy="471"/>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Line 33">
              <a:extLst>
                <a:ext uri="{FF2B5EF4-FFF2-40B4-BE49-F238E27FC236}">
                  <a16:creationId xmlns:a16="http://schemas.microsoft.com/office/drawing/2014/main" id="{020279FF-8FF2-40AE-938F-7650051FA79D}"/>
                </a:ext>
              </a:extLst>
            </p:cNvPr>
            <p:cNvSpPr>
              <a:spLocks noChangeShapeType="1"/>
            </p:cNvSpPr>
            <p:nvPr/>
          </p:nvSpPr>
          <p:spPr bwMode="auto">
            <a:xfrm>
              <a:off x="3398" y="2741"/>
              <a:ext cx="0" cy="478"/>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Line 33">
              <a:extLst>
                <a:ext uri="{FF2B5EF4-FFF2-40B4-BE49-F238E27FC236}">
                  <a16:creationId xmlns:a16="http://schemas.microsoft.com/office/drawing/2014/main" id="{D2FD88AF-1297-4BE0-BEB2-26DB3A0A676C}"/>
                </a:ext>
              </a:extLst>
            </p:cNvPr>
            <p:cNvSpPr>
              <a:spLocks noChangeShapeType="1"/>
            </p:cNvSpPr>
            <p:nvPr/>
          </p:nvSpPr>
          <p:spPr bwMode="auto">
            <a:xfrm flipH="1">
              <a:off x="2380" y="3210"/>
              <a:ext cx="1017" cy="0"/>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Rectangle 16">
              <a:extLst>
                <a:ext uri="{FF2B5EF4-FFF2-40B4-BE49-F238E27FC236}">
                  <a16:creationId xmlns:a16="http://schemas.microsoft.com/office/drawing/2014/main" id="{7B2E32D4-436C-40B3-BB2C-93568352396E}"/>
                </a:ext>
              </a:extLst>
            </p:cNvPr>
            <p:cNvSpPr>
              <a:spLocks/>
            </p:cNvSpPr>
            <p:nvPr/>
          </p:nvSpPr>
          <p:spPr bwMode="auto">
            <a:xfrm>
              <a:off x="3429" y="1015"/>
              <a:ext cx="288" cy="1970"/>
            </a:xfrm>
            <a:prstGeom prst="rect">
              <a:avLst/>
            </a:prstGeom>
            <a:solidFill>
              <a:srgbClr val="FFCC69"/>
            </a:solidFill>
            <a:ln w="9525">
              <a:solidFill>
                <a:schemeClr val="tx1"/>
              </a:solidFill>
              <a:miter lim="800000"/>
              <a:headEnd/>
              <a:tailEnd/>
            </a:ln>
          </p:spPr>
          <p:txBody>
            <a:bodyPr/>
            <a:lstStyle/>
            <a:p>
              <a:pPr algn="r"/>
              <a:endParaRPr lang="en-US" sz="1600" b="1" dirty="0">
                <a:solidFill>
                  <a:srgbClr val="000000"/>
                </a:solidFill>
                <a:latin typeface="Copperplate"/>
                <a:ea typeface="ヒラギノ角ゴ Pro W3" pitchFamily="64" charset="-128"/>
                <a:cs typeface="ヒラギノ角ゴ Pro W3" pitchFamily="64" charset="-128"/>
              </a:endParaRPr>
            </a:p>
          </p:txBody>
        </p:sp>
        <p:sp>
          <p:nvSpPr>
            <p:cNvPr id="10" name="Rectangle 16">
              <a:extLst>
                <a:ext uri="{FF2B5EF4-FFF2-40B4-BE49-F238E27FC236}">
                  <a16:creationId xmlns:a16="http://schemas.microsoft.com/office/drawing/2014/main" id="{63E5412B-9864-4F71-9219-6A77F440F34B}"/>
                </a:ext>
              </a:extLst>
            </p:cNvPr>
            <p:cNvSpPr>
              <a:spLocks/>
            </p:cNvSpPr>
            <p:nvPr/>
          </p:nvSpPr>
          <p:spPr bwMode="auto">
            <a:xfrm>
              <a:off x="2048" y="1012"/>
              <a:ext cx="288" cy="1970"/>
            </a:xfrm>
            <a:prstGeom prst="rect">
              <a:avLst/>
            </a:prstGeom>
            <a:solidFill>
              <a:srgbClr val="FFCC69"/>
            </a:solidFill>
            <a:ln w="9525">
              <a:solidFill>
                <a:schemeClr val="tx1"/>
              </a:solidFill>
              <a:miter lim="800000"/>
              <a:headEnd/>
              <a:tailEnd/>
            </a:ln>
          </p:spPr>
          <p:txBody>
            <a:bodyPr/>
            <a:lstStyle/>
            <a:p>
              <a:pPr algn="r"/>
              <a:endParaRPr lang="en-US" sz="1600" b="1" dirty="0">
                <a:solidFill>
                  <a:srgbClr val="000000"/>
                </a:solidFill>
                <a:latin typeface="Copperplate"/>
                <a:ea typeface="ヒラギノ角ゴ Pro W3" pitchFamily="64" charset="-128"/>
                <a:cs typeface="ヒラギノ角ゴ Pro W3" pitchFamily="64" charset="-128"/>
              </a:endParaRPr>
            </a:p>
          </p:txBody>
        </p:sp>
        <p:sp>
          <p:nvSpPr>
            <p:cNvPr id="11" name="Rectangle 22">
              <a:extLst>
                <a:ext uri="{FF2B5EF4-FFF2-40B4-BE49-F238E27FC236}">
                  <a16:creationId xmlns:a16="http://schemas.microsoft.com/office/drawing/2014/main" id="{D2DF324E-C656-4734-BB5E-F4BBB6A37558}"/>
                </a:ext>
              </a:extLst>
            </p:cNvPr>
            <p:cNvSpPr>
              <a:spLocks noChangeArrowheads="1"/>
            </p:cNvSpPr>
            <p:nvPr/>
          </p:nvSpPr>
          <p:spPr bwMode="auto">
            <a:xfrm rot="16200000">
              <a:off x="3454" y="2948"/>
              <a:ext cx="230" cy="288"/>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23">
              <a:extLst>
                <a:ext uri="{FF2B5EF4-FFF2-40B4-BE49-F238E27FC236}">
                  <a16:creationId xmlns:a16="http://schemas.microsoft.com/office/drawing/2014/main" id="{18A94377-260D-449A-8BD7-3E261DF1DFDA}"/>
                </a:ext>
              </a:extLst>
            </p:cNvPr>
            <p:cNvSpPr>
              <a:spLocks noChangeArrowheads="1"/>
            </p:cNvSpPr>
            <p:nvPr/>
          </p:nvSpPr>
          <p:spPr bwMode="auto">
            <a:xfrm rot="16200000">
              <a:off x="2072" y="2958"/>
              <a:ext cx="230" cy="288"/>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25" name="Group 3">
            <a:extLst>
              <a:ext uri="{FF2B5EF4-FFF2-40B4-BE49-F238E27FC236}">
                <a16:creationId xmlns:a16="http://schemas.microsoft.com/office/drawing/2014/main" id="{2EFBB0C9-6B10-4E70-A505-9F5006ABD342}"/>
              </a:ext>
            </a:extLst>
          </p:cNvPr>
          <p:cNvGrpSpPr>
            <a:grpSpLocks noChangeAspect="1"/>
          </p:cNvGrpSpPr>
          <p:nvPr/>
        </p:nvGrpSpPr>
        <p:grpSpPr bwMode="auto">
          <a:xfrm>
            <a:off x="7999412" y="1965960"/>
            <a:ext cx="3657600" cy="548640"/>
            <a:chOff x="435" y="1996"/>
            <a:chExt cx="4896" cy="673"/>
          </a:xfrm>
          <a:scene3d>
            <a:camera prst="orthographicFront">
              <a:rot lat="0" lon="2400000" rev="0"/>
            </a:camera>
            <a:lightRig rig="threePt" dir="t"/>
          </a:scene3d>
        </p:grpSpPr>
        <p:sp>
          <p:nvSpPr>
            <p:cNvPr id="26" name="Rectangle 4">
              <a:extLst>
                <a:ext uri="{FF2B5EF4-FFF2-40B4-BE49-F238E27FC236}">
                  <a16:creationId xmlns:a16="http://schemas.microsoft.com/office/drawing/2014/main" id="{B1DC13A4-3FA6-46EE-8CB3-7D8B99DE2448}"/>
                </a:ext>
              </a:extLst>
            </p:cNvPr>
            <p:cNvSpPr>
              <a:spLocks noChangeArrowheads="1"/>
            </p:cNvSpPr>
            <p:nvPr/>
          </p:nvSpPr>
          <p:spPr bwMode="auto">
            <a:xfrm>
              <a:off x="2653" y="1996"/>
              <a:ext cx="461" cy="134"/>
            </a:xfrm>
            <a:prstGeom prst="rect">
              <a:avLst/>
            </a:prstGeom>
            <a:solidFill>
              <a:srgbClr val="CC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Rectangle 5">
              <a:extLst>
                <a:ext uri="{FF2B5EF4-FFF2-40B4-BE49-F238E27FC236}">
                  <a16:creationId xmlns:a16="http://schemas.microsoft.com/office/drawing/2014/main" id="{8C41763C-EAE0-459F-BC8D-688DE5D6DBB4}"/>
                </a:ext>
              </a:extLst>
            </p:cNvPr>
            <p:cNvSpPr>
              <a:spLocks noChangeArrowheads="1"/>
            </p:cNvSpPr>
            <p:nvPr/>
          </p:nvSpPr>
          <p:spPr bwMode="auto">
            <a:xfrm>
              <a:off x="2653" y="2131"/>
              <a:ext cx="106"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Rectangle 6">
              <a:extLst>
                <a:ext uri="{FF2B5EF4-FFF2-40B4-BE49-F238E27FC236}">
                  <a16:creationId xmlns:a16="http://schemas.microsoft.com/office/drawing/2014/main" id="{9126B892-7F40-41F7-A2F2-C9F1E7C650BA}"/>
                </a:ext>
              </a:extLst>
            </p:cNvPr>
            <p:cNvSpPr>
              <a:spLocks noChangeArrowheads="1"/>
            </p:cNvSpPr>
            <p:nvPr/>
          </p:nvSpPr>
          <p:spPr bwMode="auto">
            <a:xfrm>
              <a:off x="2998" y="2131"/>
              <a:ext cx="115"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Rectangle 7">
              <a:extLst>
                <a:ext uri="{FF2B5EF4-FFF2-40B4-BE49-F238E27FC236}">
                  <a16:creationId xmlns:a16="http://schemas.microsoft.com/office/drawing/2014/main" id="{1F6F4F81-8D6E-4E77-BFCE-6B519A2CF983}"/>
                </a:ext>
              </a:extLst>
            </p:cNvPr>
            <p:cNvSpPr>
              <a:spLocks noChangeArrowheads="1"/>
            </p:cNvSpPr>
            <p:nvPr/>
          </p:nvSpPr>
          <p:spPr bwMode="auto">
            <a:xfrm>
              <a:off x="2883" y="2131"/>
              <a:ext cx="106"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Rectangle 8">
              <a:extLst>
                <a:ext uri="{FF2B5EF4-FFF2-40B4-BE49-F238E27FC236}">
                  <a16:creationId xmlns:a16="http://schemas.microsoft.com/office/drawing/2014/main" id="{629A7D65-5BA0-4F7F-B3F5-1E94FBC8C766}"/>
                </a:ext>
              </a:extLst>
            </p:cNvPr>
            <p:cNvSpPr>
              <a:spLocks noChangeArrowheads="1"/>
            </p:cNvSpPr>
            <p:nvPr/>
          </p:nvSpPr>
          <p:spPr bwMode="auto">
            <a:xfrm>
              <a:off x="2769" y="2131"/>
              <a:ext cx="106"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1" name="Group 9">
              <a:extLst>
                <a:ext uri="{FF2B5EF4-FFF2-40B4-BE49-F238E27FC236}">
                  <a16:creationId xmlns:a16="http://schemas.microsoft.com/office/drawing/2014/main" id="{E076E523-210F-4952-9C5A-EE6135A433AA}"/>
                </a:ext>
              </a:extLst>
            </p:cNvPr>
            <p:cNvGrpSpPr>
              <a:grpSpLocks/>
            </p:cNvGrpSpPr>
            <p:nvPr/>
          </p:nvGrpSpPr>
          <p:grpSpPr bwMode="auto">
            <a:xfrm>
              <a:off x="435" y="1997"/>
              <a:ext cx="2208" cy="672"/>
              <a:chOff x="345" y="1325"/>
              <a:chExt cx="2208" cy="672"/>
            </a:xfrm>
          </p:grpSpPr>
          <p:sp>
            <p:nvSpPr>
              <p:cNvPr id="45" name="Rectangle 10">
                <a:extLst>
                  <a:ext uri="{FF2B5EF4-FFF2-40B4-BE49-F238E27FC236}">
                    <a16:creationId xmlns:a16="http://schemas.microsoft.com/office/drawing/2014/main" id="{E38B0295-33BB-4271-ABA7-034CE96B4A78}"/>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AutoShape 11">
                <a:extLst>
                  <a:ext uri="{FF2B5EF4-FFF2-40B4-BE49-F238E27FC236}">
                    <a16:creationId xmlns:a16="http://schemas.microsoft.com/office/drawing/2014/main" id="{88E1BC8C-0CE3-49EA-B5A5-B931315201D7}"/>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AutoShape 12">
                <a:extLst>
                  <a:ext uri="{FF2B5EF4-FFF2-40B4-BE49-F238E27FC236}">
                    <a16:creationId xmlns:a16="http://schemas.microsoft.com/office/drawing/2014/main" id="{4724DB70-E4A8-4F31-886C-E3EAF8F17F25}"/>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 name="AutoShape 13">
                <a:extLst>
                  <a:ext uri="{FF2B5EF4-FFF2-40B4-BE49-F238E27FC236}">
                    <a16:creationId xmlns:a16="http://schemas.microsoft.com/office/drawing/2014/main" id="{85D8C0D5-859B-4977-A6F8-7D54C15AF7C2}"/>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 name="AutoShape 14">
                <a:extLst>
                  <a:ext uri="{FF2B5EF4-FFF2-40B4-BE49-F238E27FC236}">
                    <a16:creationId xmlns:a16="http://schemas.microsoft.com/office/drawing/2014/main" id="{2F8FE603-7ED3-48DA-958B-F3380C91F8A0}"/>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 name="AutoShape 15">
                <a:extLst>
                  <a:ext uri="{FF2B5EF4-FFF2-40B4-BE49-F238E27FC236}">
                    <a16:creationId xmlns:a16="http://schemas.microsoft.com/office/drawing/2014/main" id="{B93A7791-257B-4FDC-92F2-3F1454ACE7CD}"/>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 name="AutoShape 16">
                <a:extLst>
                  <a:ext uri="{FF2B5EF4-FFF2-40B4-BE49-F238E27FC236}">
                    <a16:creationId xmlns:a16="http://schemas.microsoft.com/office/drawing/2014/main" id="{44DA178A-ABFC-4D97-B5DC-3E08B408F304}"/>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AutoShape 17">
                <a:extLst>
                  <a:ext uri="{FF2B5EF4-FFF2-40B4-BE49-F238E27FC236}">
                    <a16:creationId xmlns:a16="http://schemas.microsoft.com/office/drawing/2014/main" id="{396A8078-CD11-471B-A8AB-D3B76D324B95}"/>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AutoShape 18">
                <a:extLst>
                  <a:ext uri="{FF2B5EF4-FFF2-40B4-BE49-F238E27FC236}">
                    <a16:creationId xmlns:a16="http://schemas.microsoft.com/office/drawing/2014/main" id="{AA5CD738-A176-480C-8F39-5DE1ED0A71DC}"/>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AutoShape 19">
                <a:extLst>
                  <a:ext uri="{FF2B5EF4-FFF2-40B4-BE49-F238E27FC236}">
                    <a16:creationId xmlns:a16="http://schemas.microsoft.com/office/drawing/2014/main" id="{B541E3CB-D3C5-42D4-A044-D2AA88E7B27A}"/>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 name="AutoShape 20">
                <a:extLst>
                  <a:ext uri="{FF2B5EF4-FFF2-40B4-BE49-F238E27FC236}">
                    <a16:creationId xmlns:a16="http://schemas.microsoft.com/office/drawing/2014/main" id="{62D122D9-DE02-43ED-B386-52EE9B5F2273}"/>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 name="AutoShape 21">
                <a:extLst>
                  <a:ext uri="{FF2B5EF4-FFF2-40B4-BE49-F238E27FC236}">
                    <a16:creationId xmlns:a16="http://schemas.microsoft.com/office/drawing/2014/main" id="{DA52CC06-AC46-4EB7-8D05-42B244C271FE}"/>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2" name="Group 22">
              <a:extLst>
                <a:ext uri="{FF2B5EF4-FFF2-40B4-BE49-F238E27FC236}">
                  <a16:creationId xmlns:a16="http://schemas.microsoft.com/office/drawing/2014/main" id="{7CFEB364-223D-472E-8E26-EFD8D13261CD}"/>
                </a:ext>
              </a:extLst>
            </p:cNvPr>
            <p:cNvGrpSpPr>
              <a:grpSpLocks/>
            </p:cNvGrpSpPr>
            <p:nvPr/>
          </p:nvGrpSpPr>
          <p:grpSpPr bwMode="auto">
            <a:xfrm>
              <a:off x="3123" y="1996"/>
              <a:ext cx="2208" cy="672"/>
              <a:chOff x="345" y="1325"/>
              <a:chExt cx="2208" cy="672"/>
            </a:xfrm>
          </p:grpSpPr>
          <p:sp>
            <p:nvSpPr>
              <p:cNvPr id="33" name="Rectangle 23">
                <a:extLst>
                  <a:ext uri="{FF2B5EF4-FFF2-40B4-BE49-F238E27FC236}">
                    <a16:creationId xmlns:a16="http://schemas.microsoft.com/office/drawing/2014/main" id="{DE86604B-6681-4450-BCB2-516F7FCEF0FC}"/>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AutoShape 24">
                <a:extLst>
                  <a:ext uri="{FF2B5EF4-FFF2-40B4-BE49-F238E27FC236}">
                    <a16:creationId xmlns:a16="http://schemas.microsoft.com/office/drawing/2014/main" id="{11CD6F09-A428-4AF4-B4B2-B277FA1BA1E0}"/>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AutoShape 25">
                <a:extLst>
                  <a:ext uri="{FF2B5EF4-FFF2-40B4-BE49-F238E27FC236}">
                    <a16:creationId xmlns:a16="http://schemas.microsoft.com/office/drawing/2014/main" id="{25FA3468-AA20-44CE-9A02-D5CDD78C40FC}"/>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AutoShape 26">
                <a:extLst>
                  <a:ext uri="{FF2B5EF4-FFF2-40B4-BE49-F238E27FC236}">
                    <a16:creationId xmlns:a16="http://schemas.microsoft.com/office/drawing/2014/main" id="{0CC307F9-38D7-4525-964A-7574E57B98D1}"/>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AutoShape 27">
                <a:extLst>
                  <a:ext uri="{FF2B5EF4-FFF2-40B4-BE49-F238E27FC236}">
                    <a16:creationId xmlns:a16="http://schemas.microsoft.com/office/drawing/2014/main" id="{AC76CB87-32EF-4C75-93AD-B53D10634B40}"/>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AutoShape 28">
                <a:extLst>
                  <a:ext uri="{FF2B5EF4-FFF2-40B4-BE49-F238E27FC236}">
                    <a16:creationId xmlns:a16="http://schemas.microsoft.com/office/drawing/2014/main" id="{4AA5070E-5987-4E58-8B78-B9E9FB61157B}"/>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AutoShape 29">
                <a:extLst>
                  <a:ext uri="{FF2B5EF4-FFF2-40B4-BE49-F238E27FC236}">
                    <a16:creationId xmlns:a16="http://schemas.microsoft.com/office/drawing/2014/main" id="{460709A3-7F74-4A74-8DE5-D099E880E905}"/>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AutoShape 30">
                <a:extLst>
                  <a:ext uri="{FF2B5EF4-FFF2-40B4-BE49-F238E27FC236}">
                    <a16:creationId xmlns:a16="http://schemas.microsoft.com/office/drawing/2014/main" id="{4DE5F761-4BF8-43BF-9F92-1D39EC8BF630}"/>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 name="AutoShape 31">
                <a:extLst>
                  <a:ext uri="{FF2B5EF4-FFF2-40B4-BE49-F238E27FC236}">
                    <a16:creationId xmlns:a16="http://schemas.microsoft.com/office/drawing/2014/main" id="{76D315FE-B357-465C-9095-9F9ADF487928}"/>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 name="AutoShape 32">
                <a:extLst>
                  <a:ext uri="{FF2B5EF4-FFF2-40B4-BE49-F238E27FC236}">
                    <a16:creationId xmlns:a16="http://schemas.microsoft.com/office/drawing/2014/main" id="{1CE95012-6EC5-4EC2-8DDB-7B362BAB326E}"/>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 name="AutoShape 33">
                <a:extLst>
                  <a:ext uri="{FF2B5EF4-FFF2-40B4-BE49-F238E27FC236}">
                    <a16:creationId xmlns:a16="http://schemas.microsoft.com/office/drawing/2014/main" id="{11CDA8CD-F8CA-475F-B556-5C802034B657}"/>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AutoShape 34">
                <a:extLst>
                  <a:ext uri="{FF2B5EF4-FFF2-40B4-BE49-F238E27FC236}">
                    <a16:creationId xmlns:a16="http://schemas.microsoft.com/office/drawing/2014/main" id="{68DCA96F-2F46-42BD-B629-A7E5DEA3EDBB}"/>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57" name="Group 1027">
            <a:extLst>
              <a:ext uri="{FF2B5EF4-FFF2-40B4-BE49-F238E27FC236}">
                <a16:creationId xmlns:a16="http://schemas.microsoft.com/office/drawing/2014/main" id="{984A9D15-CD74-483B-913A-4B8FFAF5479A}"/>
              </a:ext>
            </a:extLst>
          </p:cNvPr>
          <p:cNvGrpSpPr>
            <a:grpSpLocks noChangeAspect="1"/>
          </p:cNvGrpSpPr>
          <p:nvPr/>
        </p:nvGrpSpPr>
        <p:grpSpPr bwMode="auto">
          <a:xfrm>
            <a:off x="8837612" y="4038600"/>
            <a:ext cx="2103120" cy="1371600"/>
            <a:chOff x="1205" y="1068"/>
            <a:chExt cx="3350" cy="2208"/>
          </a:xfrm>
        </p:grpSpPr>
        <p:sp>
          <p:nvSpPr>
            <p:cNvPr id="58" name="Rectangle 1028">
              <a:extLst>
                <a:ext uri="{FF2B5EF4-FFF2-40B4-BE49-F238E27FC236}">
                  <a16:creationId xmlns:a16="http://schemas.microsoft.com/office/drawing/2014/main" id="{963F9768-AEF6-40FA-8A1A-D19C10B88C75}"/>
                </a:ext>
              </a:extLst>
            </p:cNvPr>
            <p:cNvSpPr>
              <a:spLocks noChangeArrowheads="1"/>
            </p:cNvSpPr>
            <p:nvPr/>
          </p:nvSpPr>
          <p:spPr bwMode="auto">
            <a:xfrm>
              <a:off x="3423" y="1826"/>
              <a:ext cx="461" cy="134"/>
            </a:xfrm>
            <a:prstGeom prst="rect">
              <a:avLst/>
            </a:prstGeom>
            <a:solidFill>
              <a:srgbClr val="CC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 name="Rectangle 1029">
              <a:extLst>
                <a:ext uri="{FF2B5EF4-FFF2-40B4-BE49-F238E27FC236}">
                  <a16:creationId xmlns:a16="http://schemas.microsoft.com/office/drawing/2014/main" id="{4A9526D3-6D2A-4734-895E-B981AB5976F9}"/>
                </a:ext>
              </a:extLst>
            </p:cNvPr>
            <p:cNvSpPr>
              <a:spLocks noChangeArrowheads="1"/>
            </p:cNvSpPr>
            <p:nvPr/>
          </p:nvSpPr>
          <p:spPr bwMode="auto">
            <a:xfrm>
              <a:off x="3423" y="1961"/>
              <a:ext cx="106"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Rectangle 1030">
              <a:extLst>
                <a:ext uri="{FF2B5EF4-FFF2-40B4-BE49-F238E27FC236}">
                  <a16:creationId xmlns:a16="http://schemas.microsoft.com/office/drawing/2014/main" id="{2FF2BC19-B526-41BA-877E-7316C0857C8A}"/>
                </a:ext>
              </a:extLst>
            </p:cNvPr>
            <p:cNvSpPr>
              <a:spLocks noChangeArrowheads="1"/>
            </p:cNvSpPr>
            <p:nvPr/>
          </p:nvSpPr>
          <p:spPr bwMode="auto">
            <a:xfrm>
              <a:off x="3768" y="1961"/>
              <a:ext cx="115"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Rectangle 1031">
              <a:extLst>
                <a:ext uri="{FF2B5EF4-FFF2-40B4-BE49-F238E27FC236}">
                  <a16:creationId xmlns:a16="http://schemas.microsoft.com/office/drawing/2014/main" id="{22E0C736-BCC6-4519-9311-36553F40630F}"/>
                </a:ext>
              </a:extLst>
            </p:cNvPr>
            <p:cNvSpPr>
              <a:spLocks noChangeArrowheads="1"/>
            </p:cNvSpPr>
            <p:nvPr/>
          </p:nvSpPr>
          <p:spPr bwMode="auto">
            <a:xfrm>
              <a:off x="3653" y="1961"/>
              <a:ext cx="106"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Rectangle 1032">
              <a:extLst>
                <a:ext uri="{FF2B5EF4-FFF2-40B4-BE49-F238E27FC236}">
                  <a16:creationId xmlns:a16="http://schemas.microsoft.com/office/drawing/2014/main" id="{F3DF8E02-274F-45DA-AB8C-2BB0BA3A09F8}"/>
                </a:ext>
              </a:extLst>
            </p:cNvPr>
            <p:cNvSpPr>
              <a:spLocks noChangeArrowheads="1"/>
            </p:cNvSpPr>
            <p:nvPr/>
          </p:nvSpPr>
          <p:spPr bwMode="auto">
            <a:xfrm>
              <a:off x="3539" y="1964"/>
              <a:ext cx="106" cy="53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63" name="Group 1033">
              <a:extLst>
                <a:ext uri="{FF2B5EF4-FFF2-40B4-BE49-F238E27FC236}">
                  <a16:creationId xmlns:a16="http://schemas.microsoft.com/office/drawing/2014/main" id="{491FA451-43A3-497C-9D3A-E72F8C37D9AD}"/>
                </a:ext>
              </a:extLst>
            </p:cNvPr>
            <p:cNvGrpSpPr>
              <a:grpSpLocks/>
            </p:cNvGrpSpPr>
            <p:nvPr/>
          </p:nvGrpSpPr>
          <p:grpSpPr bwMode="auto">
            <a:xfrm>
              <a:off x="1205" y="1827"/>
              <a:ext cx="2208" cy="672"/>
              <a:chOff x="345" y="1325"/>
              <a:chExt cx="2208" cy="672"/>
            </a:xfrm>
          </p:grpSpPr>
          <p:sp>
            <p:nvSpPr>
              <p:cNvPr id="77" name="Rectangle 1034">
                <a:extLst>
                  <a:ext uri="{FF2B5EF4-FFF2-40B4-BE49-F238E27FC236}">
                    <a16:creationId xmlns:a16="http://schemas.microsoft.com/office/drawing/2014/main" id="{5B0FC57B-5C31-4777-ACA6-89BDE6B7C649}"/>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AutoShape 1035">
                <a:extLst>
                  <a:ext uri="{FF2B5EF4-FFF2-40B4-BE49-F238E27FC236}">
                    <a16:creationId xmlns:a16="http://schemas.microsoft.com/office/drawing/2014/main" id="{7A5E20B0-35C9-4662-88AB-942586ADEFD1}"/>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 name="AutoShape 1036">
                <a:extLst>
                  <a:ext uri="{FF2B5EF4-FFF2-40B4-BE49-F238E27FC236}">
                    <a16:creationId xmlns:a16="http://schemas.microsoft.com/office/drawing/2014/main" id="{9526F0EE-5D55-4B9D-886E-A7D87C7BFA39}"/>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 name="AutoShape 1037">
                <a:extLst>
                  <a:ext uri="{FF2B5EF4-FFF2-40B4-BE49-F238E27FC236}">
                    <a16:creationId xmlns:a16="http://schemas.microsoft.com/office/drawing/2014/main" id="{BF221F94-2412-480D-BDFF-547A72340EB1}"/>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 name="AutoShape 1038">
                <a:extLst>
                  <a:ext uri="{FF2B5EF4-FFF2-40B4-BE49-F238E27FC236}">
                    <a16:creationId xmlns:a16="http://schemas.microsoft.com/office/drawing/2014/main" id="{CEEF0C59-DDF9-40B5-8D20-5758E513E1AF}"/>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 name="AutoShape 1039">
                <a:extLst>
                  <a:ext uri="{FF2B5EF4-FFF2-40B4-BE49-F238E27FC236}">
                    <a16:creationId xmlns:a16="http://schemas.microsoft.com/office/drawing/2014/main" id="{C2512C7F-4532-4CCD-9ADA-21B858C008C8}"/>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 name="AutoShape 1040">
                <a:extLst>
                  <a:ext uri="{FF2B5EF4-FFF2-40B4-BE49-F238E27FC236}">
                    <a16:creationId xmlns:a16="http://schemas.microsoft.com/office/drawing/2014/main" id="{073275D7-1147-4E73-A9B4-4BC178F79497}"/>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AutoShape 1041">
                <a:extLst>
                  <a:ext uri="{FF2B5EF4-FFF2-40B4-BE49-F238E27FC236}">
                    <a16:creationId xmlns:a16="http://schemas.microsoft.com/office/drawing/2014/main" id="{641A39AD-8DBE-47E8-8A1D-9F0B168C5ADA}"/>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AutoShape 1042">
                <a:extLst>
                  <a:ext uri="{FF2B5EF4-FFF2-40B4-BE49-F238E27FC236}">
                    <a16:creationId xmlns:a16="http://schemas.microsoft.com/office/drawing/2014/main" id="{E8082ADB-F508-4CF3-BB9A-1118B49F2F38}"/>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AutoShape 1043">
                <a:extLst>
                  <a:ext uri="{FF2B5EF4-FFF2-40B4-BE49-F238E27FC236}">
                    <a16:creationId xmlns:a16="http://schemas.microsoft.com/office/drawing/2014/main" id="{4D741440-7C3B-4702-813B-3D1E5C8F09F4}"/>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 name="AutoShape 1044">
                <a:extLst>
                  <a:ext uri="{FF2B5EF4-FFF2-40B4-BE49-F238E27FC236}">
                    <a16:creationId xmlns:a16="http://schemas.microsoft.com/office/drawing/2014/main" id="{CAD8CB22-22D5-4917-BD08-5B0F9CFB4E6B}"/>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 name="AutoShape 1045">
                <a:extLst>
                  <a:ext uri="{FF2B5EF4-FFF2-40B4-BE49-F238E27FC236}">
                    <a16:creationId xmlns:a16="http://schemas.microsoft.com/office/drawing/2014/main" id="{2DCB0C33-3C6C-40DF-9393-EE45A33057F1}"/>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4" name="Group 1046">
              <a:extLst>
                <a:ext uri="{FF2B5EF4-FFF2-40B4-BE49-F238E27FC236}">
                  <a16:creationId xmlns:a16="http://schemas.microsoft.com/office/drawing/2014/main" id="{4DB7320D-7415-40F0-A9C1-1BB6025183D0}"/>
                </a:ext>
              </a:extLst>
            </p:cNvPr>
            <p:cNvGrpSpPr>
              <a:grpSpLocks/>
            </p:cNvGrpSpPr>
            <p:nvPr/>
          </p:nvGrpSpPr>
          <p:grpSpPr bwMode="auto">
            <a:xfrm rot="5400000">
              <a:off x="3115" y="1836"/>
              <a:ext cx="2208" cy="672"/>
              <a:chOff x="345" y="1325"/>
              <a:chExt cx="2208" cy="672"/>
            </a:xfrm>
          </p:grpSpPr>
          <p:sp>
            <p:nvSpPr>
              <p:cNvPr id="65" name="Rectangle 1047">
                <a:extLst>
                  <a:ext uri="{FF2B5EF4-FFF2-40B4-BE49-F238E27FC236}">
                    <a16:creationId xmlns:a16="http://schemas.microsoft.com/office/drawing/2014/main" id="{D32ACCD5-2541-460F-97F8-266CBA021C3B}"/>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 name="AutoShape 1048">
                <a:extLst>
                  <a:ext uri="{FF2B5EF4-FFF2-40B4-BE49-F238E27FC236}">
                    <a16:creationId xmlns:a16="http://schemas.microsoft.com/office/drawing/2014/main" id="{686B22DE-EB14-4922-BCEF-133923D89DB6}"/>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 name="AutoShape 1049">
                <a:extLst>
                  <a:ext uri="{FF2B5EF4-FFF2-40B4-BE49-F238E27FC236}">
                    <a16:creationId xmlns:a16="http://schemas.microsoft.com/office/drawing/2014/main" id="{4BA65000-87FB-46FB-86CD-24E2DF4918C0}"/>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AutoShape 1050">
                <a:extLst>
                  <a:ext uri="{FF2B5EF4-FFF2-40B4-BE49-F238E27FC236}">
                    <a16:creationId xmlns:a16="http://schemas.microsoft.com/office/drawing/2014/main" id="{F51041C2-4DE1-4819-A23E-44C106694CB0}"/>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AutoShape 1051">
                <a:extLst>
                  <a:ext uri="{FF2B5EF4-FFF2-40B4-BE49-F238E27FC236}">
                    <a16:creationId xmlns:a16="http://schemas.microsoft.com/office/drawing/2014/main" id="{A0E6DA78-F6E9-4C6B-9E37-D28BA8F48526}"/>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AutoShape 1052">
                <a:extLst>
                  <a:ext uri="{FF2B5EF4-FFF2-40B4-BE49-F238E27FC236}">
                    <a16:creationId xmlns:a16="http://schemas.microsoft.com/office/drawing/2014/main" id="{DE66725E-7225-4AA8-96F4-B675B950DB73}"/>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 name="AutoShape 1053">
                <a:extLst>
                  <a:ext uri="{FF2B5EF4-FFF2-40B4-BE49-F238E27FC236}">
                    <a16:creationId xmlns:a16="http://schemas.microsoft.com/office/drawing/2014/main" id="{F99B4E22-88BC-4D43-891A-7B7A654B255B}"/>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 name="AutoShape 1054">
                <a:extLst>
                  <a:ext uri="{FF2B5EF4-FFF2-40B4-BE49-F238E27FC236}">
                    <a16:creationId xmlns:a16="http://schemas.microsoft.com/office/drawing/2014/main" id="{CD8B5E9E-77AF-4FF8-B2AB-67C4A75E4959}"/>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 name="AutoShape 1055">
                <a:extLst>
                  <a:ext uri="{FF2B5EF4-FFF2-40B4-BE49-F238E27FC236}">
                    <a16:creationId xmlns:a16="http://schemas.microsoft.com/office/drawing/2014/main" id="{BA965E6D-91EF-441D-A7DC-833C3B4708F4}"/>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4" name="AutoShape 1056">
                <a:extLst>
                  <a:ext uri="{FF2B5EF4-FFF2-40B4-BE49-F238E27FC236}">
                    <a16:creationId xmlns:a16="http://schemas.microsoft.com/office/drawing/2014/main" id="{0DD910BF-ACC5-47E1-8CF8-84419AB82692}"/>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 name="AutoShape 1057">
                <a:extLst>
                  <a:ext uri="{FF2B5EF4-FFF2-40B4-BE49-F238E27FC236}">
                    <a16:creationId xmlns:a16="http://schemas.microsoft.com/office/drawing/2014/main" id="{1B878FD2-A006-4B7D-803E-37752FB5AF5D}"/>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AutoShape 1058">
                <a:extLst>
                  <a:ext uri="{FF2B5EF4-FFF2-40B4-BE49-F238E27FC236}">
                    <a16:creationId xmlns:a16="http://schemas.microsoft.com/office/drawing/2014/main" id="{D55CA6A4-AEC8-4E8F-AC1F-9C068264378D}"/>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89" name="Group 3">
            <a:extLst>
              <a:ext uri="{FF2B5EF4-FFF2-40B4-BE49-F238E27FC236}">
                <a16:creationId xmlns:a16="http://schemas.microsoft.com/office/drawing/2014/main" id="{742BDDEC-C88A-4A91-BB0A-A6DA85D31739}"/>
              </a:ext>
            </a:extLst>
          </p:cNvPr>
          <p:cNvGrpSpPr>
            <a:grpSpLocks noChangeAspect="1"/>
          </p:cNvGrpSpPr>
          <p:nvPr/>
        </p:nvGrpSpPr>
        <p:grpSpPr bwMode="auto">
          <a:xfrm>
            <a:off x="922761" y="4019412"/>
            <a:ext cx="1645920" cy="1828800"/>
            <a:chOff x="1775" y="996"/>
            <a:chExt cx="2208" cy="2601"/>
          </a:xfrm>
        </p:grpSpPr>
        <p:sp>
          <p:nvSpPr>
            <p:cNvPr id="90" name="Rectangle 4">
              <a:extLst>
                <a:ext uri="{FF2B5EF4-FFF2-40B4-BE49-F238E27FC236}">
                  <a16:creationId xmlns:a16="http://schemas.microsoft.com/office/drawing/2014/main" id="{F3CCDD67-7289-4B8D-97F8-C2969214AF80}"/>
                </a:ext>
              </a:extLst>
            </p:cNvPr>
            <p:cNvSpPr>
              <a:spLocks noChangeArrowheads="1"/>
            </p:cNvSpPr>
            <p:nvPr/>
          </p:nvSpPr>
          <p:spPr bwMode="auto">
            <a:xfrm rot="16200000">
              <a:off x="2831" y="1630"/>
              <a:ext cx="78" cy="404"/>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 name="Rectangle 5">
              <a:extLst>
                <a:ext uri="{FF2B5EF4-FFF2-40B4-BE49-F238E27FC236}">
                  <a16:creationId xmlns:a16="http://schemas.microsoft.com/office/drawing/2014/main" id="{03A7EC19-05A1-4EE8-986D-38C17276F18B}"/>
                </a:ext>
              </a:extLst>
            </p:cNvPr>
            <p:cNvSpPr>
              <a:spLocks noChangeArrowheads="1"/>
            </p:cNvSpPr>
            <p:nvPr/>
          </p:nvSpPr>
          <p:spPr bwMode="auto">
            <a:xfrm rot="16200000">
              <a:off x="2825" y="1360"/>
              <a:ext cx="89" cy="404"/>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 name="Rectangle 6">
              <a:extLst>
                <a:ext uri="{FF2B5EF4-FFF2-40B4-BE49-F238E27FC236}">
                  <a16:creationId xmlns:a16="http://schemas.microsoft.com/office/drawing/2014/main" id="{98B8D22F-2810-46F5-A0F4-8F148E19D949}"/>
                </a:ext>
              </a:extLst>
            </p:cNvPr>
            <p:cNvSpPr>
              <a:spLocks noChangeArrowheads="1"/>
            </p:cNvSpPr>
            <p:nvPr/>
          </p:nvSpPr>
          <p:spPr bwMode="auto">
            <a:xfrm rot="16200000">
              <a:off x="2828" y="1453"/>
              <a:ext cx="83" cy="404"/>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 name="Rectangle 7">
              <a:extLst>
                <a:ext uri="{FF2B5EF4-FFF2-40B4-BE49-F238E27FC236}">
                  <a16:creationId xmlns:a16="http://schemas.microsoft.com/office/drawing/2014/main" id="{2AA4FE82-9203-4114-9888-CD94E7D7AFF5}"/>
                </a:ext>
              </a:extLst>
            </p:cNvPr>
            <p:cNvSpPr>
              <a:spLocks noChangeArrowheads="1"/>
            </p:cNvSpPr>
            <p:nvPr/>
          </p:nvSpPr>
          <p:spPr bwMode="auto">
            <a:xfrm rot="16200000">
              <a:off x="2827" y="1540"/>
              <a:ext cx="82" cy="408"/>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4" name="Group 8">
              <a:extLst>
                <a:ext uri="{FF2B5EF4-FFF2-40B4-BE49-F238E27FC236}">
                  <a16:creationId xmlns:a16="http://schemas.microsoft.com/office/drawing/2014/main" id="{837D6D74-ABA8-4F5F-B3FA-40F3520274EB}"/>
                </a:ext>
              </a:extLst>
            </p:cNvPr>
            <p:cNvGrpSpPr>
              <a:grpSpLocks/>
            </p:cNvGrpSpPr>
            <p:nvPr/>
          </p:nvGrpSpPr>
          <p:grpSpPr bwMode="auto">
            <a:xfrm rot="16200000">
              <a:off x="2013" y="2404"/>
              <a:ext cx="1715" cy="672"/>
              <a:chOff x="345" y="1325"/>
              <a:chExt cx="2208" cy="672"/>
            </a:xfrm>
          </p:grpSpPr>
          <p:sp>
            <p:nvSpPr>
              <p:cNvPr id="110" name="Rectangle 9">
                <a:extLst>
                  <a:ext uri="{FF2B5EF4-FFF2-40B4-BE49-F238E27FC236}">
                    <a16:creationId xmlns:a16="http://schemas.microsoft.com/office/drawing/2014/main" id="{90205D4B-E009-4E91-8D51-FD083421B2DF}"/>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1" name="AutoShape 10">
                <a:extLst>
                  <a:ext uri="{FF2B5EF4-FFF2-40B4-BE49-F238E27FC236}">
                    <a16:creationId xmlns:a16="http://schemas.microsoft.com/office/drawing/2014/main" id="{E7B3516A-04FF-4ED1-AED6-6590C624279F}"/>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 name="AutoShape 11">
                <a:extLst>
                  <a:ext uri="{FF2B5EF4-FFF2-40B4-BE49-F238E27FC236}">
                    <a16:creationId xmlns:a16="http://schemas.microsoft.com/office/drawing/2014/main" id="{CD3DF405-EA9B-48BD-99EC-7DF3DEB52E1E}"/>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3" name="AutoShape 12">
                <a:extLst>
                  <a:ext uri="{FF2B5EF4-FFF2-40B4-BE49-F238E27FC236}">
                    <a16:creationId xmlns:a16="http://schemas.microsoft.com/office/drawing/2014/main" id="{7034AA44-C45C-4F65-B56B-96EACBD1A961}"/>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 name="AutoShape 13">
                <a:extLst>
                  <a:ext uri="{FF2B5EF4-FFF2-40B4-BE49-F238E27FC236}">
                    <a16:creationId xmlns:a16="http://schemas.microsoft.com/office/drawing/2014/main" id="{611E474D-D090-4097-840D-59AAFE7AED7D}"/>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 name="AutoShape 14">
                <a:extLst>
                  <a:ext uri="{FF2B5EF4-FFF2-40B4-BE49-F238E27FC236}">
                    <a16:creationId xmlns:a16="http://schemas.microsoft.com/office/drawing/2014/main" id="{A8FB7E74-35BA-49D3-991A-BA19BB4DF5F7}"/>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AutoShape 15">
                <a:extLst>
                  <a:ext uri="{FF2B5EF4-FFF2-40B4-BE49-F238E27FC236}">
                    <a16:creationId xmlns:a16="http://schemas.microsoft.com/office/drawing/2014/main" id="{BF62E95E-8A3B-46A8-B809-E861B42B6A93}"/>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AutoShape 16">
                <a:extLst>
                  <a:ext uri="{FF2B5EF4-FFF2-40B4-BE49-F238E27FC236}">
                    <a16:creationId xmlns:a16="http://schemas.microsoft.com/office/drawing/2014/main" id="{333853A5-F2BC-4A1C-A9D6-B9631B8B0BFC}"/>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AutoShape 17">
                <a:extLst>
                  <a:ext uri="{FF2B5EF4-FFF2-40B4-BE49-F238E27FC236}">
                    <a16:creationId xmlns:a16="http://schemas.microsoft.com/office/drawing/2014/main" id="{A0AC5C42-D245-40D4-AE72-E571BB7D09CC}"/>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 name="AutoShape 18">
                <a:extLst>
                  <a:ext uri="{FF2B5EF4-FFF2-40B4-BE49-F238E27FC236}">
                    <a16:creationId xmlns:a16="http://schemas.microsoft.com/office/drawing/2014/main" id="{73F326A3-B286-47F8-85BE-E64B4A4A50DD}"/>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 name="AutoShape 19">
                <a:extLst>
                  <a:ext uri="{FF2B5EF4-FFF2-40B4-BE49-F238E27FC236}">
                    <a16:creationId xmlns:a16="http://schemas.microsoft.com/office/drawing/2014/main" id="{83C3530E-F12F-42B7-87EE-A6D39F6133F3}"/>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 name="AutoShape 20">
                <a:extLst>
                  <a:ext uri="{FF2B5EF4-FFF2-40B4-BE49-F238E27FC236}">
                    <a16:creationId xmlns:a16="http://schemas.microsoft.com/office/drawing/2014/main" id="{A57D3ABF-4845-499F-BC6F-EA2864F5AEBF}"/>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5" name="Group 21">
              <a:extLst>
                <a:ext uri="{FF2B5EF4-FFF2-40B4-BE49-F238E27FC236}">
                  <a16:creationId xmlns:a16="http://schemas.microsoft.com/office/drawing/2014/main" id="{966D88C0-8D34-4378-9DD7-F78684722579}"/>
                </a:ext>
              </a:extLst>
            </p:cNvPr>
            <p:cNvGrpSpPr>
              <a:grpSpLocks/>
            </p:cNvGrpSpPr>
            <p:nvPr/>
          </p:nvGrpSpPr>
          <p:grpSpPr bwMode="auto">
            <a:xfrm rot="21600000">
              <a:off x="1775" y="996"/>
              <a:ext cx="2208" cy="522"/>
              <a:chOff x="345" y="1325"/>
              <a:chExt cx="2208" cy="672"/>
            </a:xfrm>
          </p:grpSpPr>
          <p:sp>
            <p:nvSpPr>
              <p:cNvPr id="98" name="Rectangle 22">
                <a:extLst>
                  <a:ext uri="{FF2B5EF4-FFF2-40B4-BE49-F238E27FC236}">
                    <a16:creationId xmlns:a16="http://schemas.microsoft.com/office/drawing/2014/main" id="{1C6C0E91-C2F6-4D53-8912-470BD4E742E3}"/>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 name="AutoShape 23">
                <a:extLst>
                  <a:ext uri="{FF2B5EF4-FFF2-40B4-BE49-F238E27FC236}">
                    <a16:creationId xmlns:a16="http://schemas.microsoft.com/office/drawing/2014/main" id="{4797BB1C-D83F-4229-8131-AA31EA785972}"/>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AutoShape 24">
                <a:extLst>
                  <a:ext uri="{FF2B5EF4-FFF2-40B4-BE49-F238E27FC236}">
                    <a16:creationId xmlns:a16="http://schemas.microsoft.com/office/drawing/2014/main" id="{3219F434-A9DA-4BCC-BC6A-DAD18B0FDC01}"/>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AutoShape 25">
                <a:extLst>
                  <a:ext uri="{FF2B5EF4-FFF2-40B4-BE49-F238E27FC236}">
                    <a16:creationId xmlns:a16="http://schemas.microsoft.com/office/drawing/2014/main" id="{DF7C3D6E-372E-42A6-A665-832F27ABDB2E}"/>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AutoShape 26">
                <a:extLst>
                  <a:ext uri="{FF2B5EF4-FFF2-40B4-BE49-F238E27FC236}">
                    <a16:creationId xmlns:a16="http://schemas.microsoft.com/office/drawing/2014/main" id="{DBE8A459-30B9-4BFF-8BAC-EDFB9691B5A3}"/>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 name="AutoShape 27">
                <a:extLst>
                  <a:ext uri="{FF2B5EF4-FFF2-40B4-BE49-F238E27FC236}">
                    <a16:creationId xmlns:a16="http://schemas.microsoft.com/office/drawing/2014/main" id="{3DFEC9AD-DC52-4F6F-86D5-6C934C444217}"/>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 name="AutoShape 28">
                <a:extLst>
                  <a:ext uri="{FF2B5EF4-FFF2-40B4-BE49-F238E27FC236}">
                    <a16:creationId xmlns:a16="http://schemas.microsoft.com/office/drawing/2014/main" id="{325231F7-A3B2-46A3-B562-03B03F82360E}"/>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5" name="AutoShape 29">
                <a:extLst>
                  <a:ext uri="{FF2B5EF4-FFF2-40B4-BE49-F238E27FC236}">
                    <a16:creationId xmlns:a16="http://schemas.microsoft.com/office/drawing/2014/main" id="{B5B2717D-4985-45E1-B0FC-449D45EACDBC}"/>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6" name="AutoShape 30">
                <a:extLst>
                  <a:ext uri="{FF2B5EF4-FFF2-40B4-BE49-F238E27FC236}">
                    <a16:creationId xmlns:a16="http://schemas.microsoft.com/office/drawing/2014/main" id="{3A745672-8F88-4502-B720-426B33A44632}"/>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7" name="AutoShape 31">
                <a:extLst>
                  <a:ext uri="{FF2B5EF4-FFF2-40B4-BE49-F238E27FC236}">
                    <a16:creationId xmlns:a16="http://schemas.microsoft.com/office/drawing/2014/main" id="{D6BD3F50-B421-4A73-A361-7E5CEAACED12}"/>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AutoShape 32">
                <a:extLst>
                  <a:ext uri="{FF2B5EF4-FFF2-40B4-BE49-F238E27FC236}">
                    <a16:creationId xmlns:a16="http://schemas.microsoft.com/office/drawing/2014/main" id="{FB7E8551-26F7-4FDE-92DA-D1B246F8BC6A}"/>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AutoShape 33">
                <a:extLst>
                  <a:ext uri="{FF2B5EF4-FFF2-40B4-BE49-F238E27FC236}">
                    <a16:creationId xmlns:a16="http://schemas.microsoft.com/office/drawing/2014/main" id="{64ABCD05-7355-4818-B51C-590845AA902E}"/>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6" name="Rectangle 34">
              <a:extLst>
                <a:ext uri="{FF2B5EF4-FFF2-40B4-BE49-F238E27FC236}">
                  <a16:creationId xmlns:a16="http://schemas.microsoft.com/office/drawing/2014/main" id="{147B9382-2588-4E04-A1AB-4FCD41F2EE3E}"/>
                </a:ext>
              </a:extLst>
            </p:cNvPr>
            <p:cNvSpPr>
              <a:spLocks noChangeArrowheads="1"/>
            </p:cNvSpPr>
            <p:nvPr/>
          </p:nvSpPr>
          <p:spPr bwMode="auto">
            <a:xfrm rot="16200000">
              <a:off x="2427" y="1635"/>
              <a:ext cx="347" cy="134"/>
            </a:xfrm>
            <a:prstGeom prst="rect">
              <a:avLst/>
            </a:prstGeom>
            <a:solidFill>
              <a:srgbClr val="CC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 name="Rectangle 35">
              <a:extLst>
                <a:ext uri="{FF2B5EF4-FFF2-40B4-BE49-F238E27FC236}">
                  <a16:creationId xmlns:a16="http://schemas.microsoft.com/office/drawing/2014/main" id="{B89A1C35-6BA8-40E0-8CF3-181E630056BD}"/>
                </a:ext>
              </a:extLst>
            </p:cNvPr>
            <p:cNvSpPr>
              <a:spLocks noChangeArrowheads="1"/>
            </p:cNvSpPr>
            <p:nvPr/>
          </p:nvSpPr>
          <p:spPr bwMode="auto">
            <a:xfrm rot="16200000">
              <a:off x="2971" y="1630"/>
              <a:ext cx="347" cy="134"/>
            </a:xfrm>
            <a:prstGeom prst="rect">
              <a:avLst/>
            </a:prstGeom>
            <a:solidFill>
              <a:srgbClr val="CC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22" name="Group 3">
            <a:extLst>
              <a:ext uri="{FF2B5EF4-FFF2-40B4-BE49-F238E27FC236}">
                <a16:creationId xmlns:a16="http://schemas.microsoft.com/office/drawing/2014/main" id="{F1226613-E383-41F9-8114-066E3DE24132}"/>
              </a:ext>
            </a:extLst>
          </p:cNvPr>
          <p:cNvGrpSpPr>
            <a:grpSpLocks noChangeAspect="1"/>
          </p:cNvGrpSpPr>
          <p:nvPr/>
        </p:nvGrpSpPr>
        <p:grpSpPr bwMode="auto">
          <a:xfrm rot="5400000">
            <a:off x="4343400" y="3459481"/>
            <a:ext cx="2743200" cy="548638"/>
            <a:chOff x="435" y="1836"/>
            <a:chExt cx="4896" cy="678"/>
          </a:xfrm>
          <a:scene3d>
            <a:camera prst="orthographicFront">
              <a:rot lat="0" lon="0" rev="0"/>
            </a:camera>
            <a:lightRig rig="threePt" dir="t"/>
          </a:scene3d>
        </p:grpSpPr>
        <p:sp>
          <p:nvSpPr>
            <p:cNvPr id="123" name="Rectangle 4">
              <a:extLst>
                <a:ext uri="{FF2B5EF4-FFF2-40B4-BE49-F238E27FC236}">
                  <a16:creationId xmlns:a16="http://schemas.microsoft.com/office/drawing/2014/main" id="{F2BD97E6-D2FA-49D1-8D42-21881C25203C}"/>
                </a:ext>
              </a:extLst>
            </p:cNvPr>
            <p:cNvSpPr>
              <a:spLocks noChangeArrowheads="1"/>
            </p:cNvSpPr>
            <p:nvPr/>
          </p:nvSpPr>
          <p:spPr bwMode="auto">
            <a:xfrm>
              <a:off x="2653" y="1836"/>
              <a:ext cx="461" cy="134"/>
            </a:xfrm>
            <a:prstGeom prst="rect">
              <a:avLst/>
            </a:prstGeom>
            <a:solidFill>
              <a:srgbClr val="CC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Rectangle 5">
              <a:extLst>
                <a:ext uri="{FF2B5EF4-FFF2-40B4-BE49-F238E27FC236}">
                  <a16:creationId xmlns:a16="http://schemas.microsoft.com/office/drawing/2014/main" id="{EB24A03C-5C7F-443F-BD92-BB3E520AB7C2}"/>
                </a:ext>
              </a:extLst>
            </p:cNvPr>
            <p:cNvSpPr>
              <a:spLocks noChangeArrowheads="1"/>
            </p:cNvSpPr>
            <p:nvPr/>
          </p:nvSpPr>
          <p:spPr bwMode="auto">
            <a:xfrm>
              <a:off x="2653" y="1971"/>
              <a:ext cx="116" cy="393"/>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 name="Rectangle 6">
              <a:extLst>
                <a:ext uri="{FF2B5EF4-FFF2-40B4-BE49-F238E27FC236}">
                  <a16:creationId xmlns:a16="http://schemas.microsoft.com/office/drawing/2014/main" id="{F004890A-AFBC-4AB2-88BD-746A2828780B}"/>
                </a:ext>
              </a:extLst>
            </p:cNvPr>
            <p:cNvSpPr>
              <a:spLocks noChangeArrowheads="1"/>
            </p:cNvSpPr>
            <p:nvPr/>
          </p:nvSpPr>
          <p:spPr bwMode="auto">
            <a:xfrm>
              <a:off x="2998" y="1971"/>
              <a:ext cx="115" cy="393"/>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6" name="Rectangle 7">
              <a:extLst>
                <a:ext uri="{FF2B5EF4-FFF2-40B4-BE49-F238E27FC236}">
                  <a16:creationId xmlns:a16="http://schemas.microsoft.com/office/drawing/2014/main" id="{93246623-64E0-4846-A653-46B8F4CF9832}"/>
                </a:ext>
              </a:extLst>
            </p:cNvPr>
            <p:cNvSpPr>
              <a:spLocks noChangeArrowheads="1"/>
            </p:cNvSpPr>
            <p:nvPr/>
          </p:nvSpPr>
          <p:spPr bwMode="auto">
            <a:xfrm>
              <a:off x="2883" y="1971"/>
              <a:ext cx="106" cy="393"/>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7" name="Rectangle 8">
              <a:extLst>
                <a:ext uri="{FF2B5EF4-FFF2-40B4-BE49-F238E27FC236}">
                  <a16:creationId xmlns:a16="http://schemas.microsoft.com/office/drawing/2014/main" id="{B3500F93-BBC3-4B95-988B-4569838C59B1}"/>
                </a:ext>
              </a:extLst>
            </p:cNvPr>
            <p:cNvSpPr>
              <a:spLocks noChangeArrowheads="1"/>
            </p:cNvSpPr>
            <p:nvPr/>
          </p:nvSpPr>
          <p:spPr bwMode="auto">
            <a:xfrm>
              <a:off x="2769" y="1971"/>
              <a:ext cx="106" cy="393"/>
            </a:xfrm>
            <a:prstGeom prst="rect">
              <a:avLst/>
            </a:prstGeom>
            <a:solidFill>
              <a:srgbClr val="A67B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28" name="Group 9">
              <a:extLst>
                <a:ext uri="{FF2B5EF4-FFF2-40B4-BE49-F238E27FC236}">
                  <a16:creationId xmlns:a16="http://schemas.microsoft.com/office/drawing/2014/main" id="{8B63FFF2-3F1E-4EE0-BF8C-71C96D7DAFFD}"/>
                </a:ext>
              </a:extLst>
            </p:cNvPr>
            <p:cNvGrpSpPr>
              <a:grpSpLocks/>
            </p:cNvGrpSpPr>
            <p:nvPr/>
          </p:nvGrpSpPr>
          <p:grpSpPr bwMode="auto">
            <a:xfrm>
              <a:off x="435" y="1837"/>
              <a:ext cx="2208" cy="672"/>
              <a:chOff x="345" y="1325"/>
              <a:chExt cx="2208" cy="672"/>
            </a:xfrm>
          </p:grpSpPr>
          <p:sp>
            <p:nvSpPr>
              <p:cNvPr id="143" name="Rectangle 10">
                <a:extLst>
                  <a:ext uri="{FF2B5EF4-FFF2-40B4-BE49-F238E27FC236}">
                    <a16:creationId xmlns:a16="http://schemas.microsoft.com/office/drawing/2014/main" id="{0227EA7B-FB88-4234-B989-9BBFDDD0D02F}"/>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4" name="AutoShape 11">
                <a:extLst>
                  <a:ext uri="{FF2B5EF4-FFF2-40B4-BE49-F238E27FC236}">
                    <a16:creationId xmlns:a16="http://schemas.microsoft.com/office/drawing/2014/main" id="{314D1EA9-42A5-43EB-A055-411F9FA77B73}"/>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5" name="AutoShape 12">
                <a:extLst>
                  <a:ext uri="{FF2B5EF4-FFF2-40B4-BE49-F238E27FC236}">
                    <a16:creationId xmlns:a16="http://schemas.microsoft.com/office/drawing/2014/main" id="{5D9BDC23-887D-417B-8674-B54BC4008E55}"/>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6" name="AutoShape 13">
                <a:extLst>
                  <a:ext uri="{FF2B5EF4-FFF2-40B4-BE49-F238E27FC236}">
                    <a16:creationId xmlns:a16="http://schemas.microsoft.com/office/drawing/2014/main" id="{EFEFC2F1-CF61-4E28-831D-6D73103449CD}"/>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AutoShape 14">
                <a:extLst>
                  <a:ext uri="{FF2B5EF4-FFF2-40B4-BE49-F238E27FC236}">
                    <a16:creationId xmlns:a16="http://schemas.microsoft.com/office/drawing/2014/main" id="{4C48BFAB-D98D-4B04-98B8-227D3814C027}"/>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AutoShape 15">
                <a:extLst>
                  <a:ext uri="{FF2B5EF4-FFF2-40B4-BE49-F238E27FC236}">
                    <a16:creationId xmlns:a16="http://schemas.microsoft.com/office/drawing/2014/main" id="{18EE38B7-88CA-48D1-AA8F-B838D29456B7}"/>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9" name="AutoShape 16">
                <a:extLst>
                  <a:ext uri="{FF2B5EF4-FFF2-40B4-BE49-F238E27FC236}">
                    <a16:creationId xmlns:a16="http://schemas.microsoft.com/office/drawing/2014/main" id="{FA18AE21-5C02-4857-AE80-CB7D09D461D9}"/>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0" name="AutoShape 17">
                <a:extLst>
                  <a:ext uri="{FF2B5EF4-FFF2-40B4-BE49-F238E27FC236}">
                    <a16:creationId xmlns:a16="http://schemas.microsoft.com/office/drawing/2014/main" id="{93C729D3-16BF-46F4-B0EF-ACDBED542901}"/>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1" name="AutoShape 18">
                <a:extLst>
                  <a:ext uri="{FF2B5EF4-FFF2-40B4-BE49-F238E27FC236}">
                    <a16:creationId xmlns:a16="http://schemas.microsoft.com/office/drawing/2014/main" id="{377913C1-3295-403A-B33A-40CB73A714DA}"/>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 name="AutoShape 19">
                <a:extLst>
                  <a:ext uri="{FF2B5EF4-FFF2-40B4-BE49-F238E27FC236}">
                    <a16:creationId xmlns:a16="http://schemas.microsoft.com/office/drawing/2014/main" id="{2FD9BB88-5029-4FB5-A4C3-7CC4E9289B5E}"/>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3" name="AutoShape 20">
                <a:extLst>
                  <a:ext uri="{FF2B5EF4-FFF2-40B4-BE49-F238E27FC236}">
                    <a16:creationId xmlns:a16="http://schemas.microsoft.com/office/drawing/2014/main" id="{DCD57337-3291-4AA1-824A-67C7E9D9BE25}"/>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4" name="AutoShape 21">
                <a:extLst>
                  <a:ext uri="{FF2B5EF4-FFF2-40B4-BE49-F238E27FC236}">
                    <a16:creationId xmlns:a16="http://schemas.microsoft.com/office/drawing/2014/main" id="{22391B88-8926-4E55-80B3-966DB550A679}"/>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29" name="Group 22">
              <a:extLst>
                <a:ext uri="{FF2B5EF4-FFF2-40B4-BE49-F238E27FC236}">
                  <a16:creationId xmlns:a16="http://schemas.microsoft.com/office/drawing/2014/main" id="{B844A6D6-E781-469E-A148-341765167C08}"/>
                </a:ext>
              </a:extLst>
            </p:cNvPr>
            <p:cNvGrpSpPr>
              <a:grpSpLocks/>
            </p:cNvGrpSpPr>
            <p:nvPr/>
          </p:nvGrpSpPr>
          <p:grpSpPr bwMode="auto">
            <a:xfrm>
              <a:off x="3123" y="1836"/>
              <a:ext cx="2208" cy="672"/>
              <a:chOff x="345" y="1325"/>
              <a:chExt cx="2208" cy="672"/>
            </a:xfrm>
          </p:grpSpPr>
          <p:sp>
            <p:nvSpPr>
              <p:cNvPr id="131" name="Rectangle 23">
                <a:extLst>
                  <a:ext uri="{FF2B5EF4-FFF2-40B4-BE49-F238E27FC236}">
                    <a16:creationId xmlns:a16="http://schemas.microsoft.com/office/drawing/2014/main" id="{44B43A63-C220-4696-9D9F-165EB1FEC9B3}"/>
                  </a:ext>
                </a:extLst>
              </p:cNvPr>
              <p:cNvSpPr>
                <a:spLocks noChangeArrowheads="1"/>
              </p:cNvSpPr>
              <p:nvPr/>
            </p:nvSpPr>
            <p:spPr bwMode="auto">
              <a:xfrm>
                <a:off x="345" y="1325"/>
                <a:ext cx="2208" cy="672"/>
              </a:xfrm>
              <a:prstGeom prst="rect">
                <a:avLst/>
              </a:prstGeom>
              <a:solidFill>
                <a:srgbClr val="D8D9D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 name="AutoShape 24">
                <a:extLst>
                  <a:ext uri="{FF2B5EF4-FFF2-40B4-BE49-F238E27FC236}">
                    <a16:creationId xmlns:a16="http://schemas.microsoft.com/office/drawing/2014/main" id="{3DDBB31F-67A7-41B1-A74C-AE0DED5F44EE}"/>
                  </a:ext>
                </a:extLst>
              </p:cNvPr>
              <p:cNvSpPr>
                <a:spLocks noChangeArrowheads="1"/>
              </p:cNvSpPr>
              <p:nvPr/>
            </p:nvSpPr>
            <p:spPr bwMode="auto">
              <a:xfrm>
                <a:off x="499" y="1440"/>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 name="AutoShape 25">
                <a:extLst>
                  <a:ext uri="{FF2B5EF4-FFF2-40B4-BE49-F238E27FC236}">
                    <a16:creationId xmlns:a16="http://schemas.microsoft.com/office/drawing/2014/main" id="{7A32F778-F14B-4404-96CE-918CB1D32582}"/>
                  </a:ext>
                </a:extLst>
              </p:cNvPr>
              <p:cNvSpPr>
                <a:spLocks noChangeArrowheads="1"/>
              </p:cNvSpPr>
              <p:nvPr/>
            </p:nvSpPr>
            <p:spPr bwMode="auto">
              <a:xfrm>
                <a:off x="1258" y="180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4" name="AutoShape 26">
                <a:extLst>
                  <a:ext uri="{FF2B5EF4-FFF2-40B4-BE49-F238E27FC236}">
                    <a16:creationId xmlns:a16="http://schemas.microsoft.com/office/drawing/2014/main" id="{811539C9-F5D5-4DCF-8D0D-266AC8F18992}"/>
                  </a:ext>
                </a:extLst>
              </p:cNvPr>
              <p:cNvSpPr>
                <a:spLocks noChangeArrowheads="1"/>
              </p:cNvSpPr>
              <p:nvPr/>
            </p:nvSpPr>
            <p:spPr bwMode="auto">
              <a:xfrm>
                <a:off x="112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5" name="AutoShape 27">
                <a:extLst>
                  <a:ext uri="{FF2B5EF4-FFF2-40B4-BE49-F238E27FC236}">
                    <a16:creationId xmlns:a16="http://schemas.microsoft.com/office/drawing/2014/main" id="{A7BF45A7-C4E4-43CB-AB4F-C16C1C0E768E}"/>
                  </a:ext>
                </a:extLst>
              </p:cNvPr>
              <p:cNvSpPr>
                <a:spLocks noChangeArrowheads="1"/>
              </p:cNvSpPr>
              <p:nvPr/>
            </p:nvSpPr>
            <p:spPr bwMode="auto">
              <a:xfrm>
                <a:off x="1622" y="1535"/>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6" name="AutoShape 28">
                <a:extLst>
                  <a:ext uri="{FF2B5EF4-FFF2-40B4-BE49-F238E27FC236}">
                    <a16:creationId xmlns:a16="http://schemas.microsoft.com/office/drawing/2014/main" id="{CDFD20E5-7450-4677-8A6C-E932890CD302}"/>
                  </a:ext>
                </a:extLst>
              </p:cNvPr>
              <p:cNvSpPr>
                <a:spLocks noChangeArrowheads="1"/>
              </p:cNvSpPr>
              <p:nvPr/>
            </p:nvSpPr>
            <p:spPr bwMode="auto">
              <a:xfrm>
                <a:off x="548" y="1651"/>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7" name="AutoShape 29">
                <a:extLst>
                  <a:ext uri="{FF2B5EF4-FFF2-40B4-BE49-F238E27FC236}">
                    <a16:creationId xmlns:a16="http://schemas.microsoft.com/office/drawing/2014/main" id="{441A3451-B1A3-402A-8F56-759DFE1C36E6}"/>
                  </a:ext>
                </a:extLst>
              </p:cNvPr>
              <p:cNvSpPr>
                <a:spLocks noChangeArrowheads="1"/>
              </p:cNvSpPr>
              <p:nvPr/>
            </p:nvSpPr>
            <p:spPr bwMode="auto">
              <a:xfrm>
                <a:off x="826" y="175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8" name="AutoShape 30">
                <a:extLst>
                  <a:ext uri="{FF2B5EF4-FFF2-40B4-BE49-F238E27FC236}">
                    <a16:creationId xmlns:a16="http://schemas.microsoft.com/office/drawing/2014/main" id="{F61E5661-8621-4E84-A785-668A11D58B9E}"/>
                  </a:ext>
                </a:extLst>
              </p:cNvPr>
              <p:cNvSpPr>
                <a:spLocks noChangeArrowheads="1"/>
              </p:cNvSpPr>
              <p:nvPr/>
            </p:nvSpPr>
            <p:spPr bwMode="auto">
              <a:xfrm>
                <a:off x="2083" y="1459"/>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9" name="AutoShape 31">
                <a:extLst>
                  <a:ext uri="{FF2B5EF4-FFF2-40B4-BE49-F238E27FC236}">
                    <a16:creationId xmlns:a16="http://schemas.microsoft.com/office/drawing/2014/main" id="{BF84A35F-E7AC-4D26-AF47-3FF581468C99}"/>
                  </a:ext>
                </a:extLst>
              </p:cNvPr>
              <p:cNvSpPr>
                <a:spLocks noChangeArrowheads="1"/>
              </p:cNvSpPr>
              <p:nvPr/>
            </p:nvSpPr>
            <p:spPr bwMode="auto">
              <a:xfrm>
                <a:off x="2035" y="1776"/>
                <a:ext cx="186" cy="86"/>
              </a:xfrm>
              <a:prstGeom prst="triangle">
                <a:avLst>
                  <a:gd name="adj" fmla="val 48648"/>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 name="AutoShape 32">
                <a:extLst>
                  <a:ext uri="{FF2B5EF4-FFF2-40B4-BE49-F238E27FC236}">
                    <a16:creationId xmlns:a16="http://schemas.microsoft.com/office/drawing/2014/main" id="{83D828B3-3C24-44F5-9622-38A241129D71}"/>
                  </a:ext>
                </a:extLst>
              </p:cNvPr>
              <p:cNvSpPr>
                <a:spLocks noChangeArrowheads="1"/>
              </p:cNvSpPr>
              <p:nvPr/>
            </p:nvSpPr>
            <p:spPr bwMode="auto">
              <a:xfrm>
                <a:off x="882" y="1392"/>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1" name="AutoShape 33">
                <a:extLst>
                  <a:ext uri="{FF2B5EF4-FFF2-40B4-BE49-F238E27FC236}">
                    <a16:creationId xmlns:a16="http://schemas.microsoft.com/office/drawing/2014/main" id="{D06AA9E4-D683-41B0-BD5C-BB044C5E2141}"/>
                  </a:ext>
                </a:extLst>
              </p:cNvPr>
              <p:cNvSpPr>
                <a:spLocks noChangeArrowheads="1"/>
              </p:cNvSpPr>
              <p:nvPr/>
            </p:nvSpPr>
            <p:spPr bwMode="auto">
              <a:xfrm>
                <a:off x="1516" y="1410"/>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2" name="AutoShape 34">
                <a:extLst>
                  <a:ext uri="{FF2B5EF4-FFF2-40B4-BE49-F238E27FC236}">
                    <a16:creationId xmlns:a16="http://schemas.microsoft.com/office/drawing/2014/main" id="{A84F2C4B-D4A5-455A-B488-1FECF4956CDA}"/>
                  </a:ext>
                </a:extLst>
              </p:cNvPr>
              <p:cNvSpPr>
                <a:spLocks noChangeArrowheads="1"/>
              </p:cNvSpPr>
              <p:nvPr/>
            </p:nvSpPr>
            <p:spPr bwMode="auto">
              <a:xfrm>
                <a:off x="1766" y="1795"/>
                <a:ext cx="105" cy="96"/>
              </a:xfrm>
              <a:prstGeom prst="rtTriangle">
                <a:avLst/>
              </a:prstGeom>
              <a:solidFill>
                <a:srgbClr val="5F5F5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30" name="Rectangle 35">
              <a:extLst>
                <a:ext uri="{FF2B5EF4-FFF2-40B4-BE49-F238E27FC236}">
                  <a16:creationId xmlns:a16="http://schemas.microsoft.com/office/drawing/2014/main" id="{71234CE9-A516-43FE-8E43-E1A80006F14A}"/>
                </a:ext>
              </a:extLst>
            </p:cNvPr>
            <p:cNvSpPr>
              <a:spLocks noChangeArrowheads="1"/>
            </p:cNvSpPr>
            <p:nvPr/>
          </p:nvSpPr>
          <p:spPr bwMode="auto">
            <a:xfrm>
              <a:off x="2654" y="2374"/>
              <a:ext cx="461" cy="140"/>
            </a:xfrm>
            <a:prstGeom prst="rect">
              <a:avLst/>
            </a:prstGeom>
            <a:solidFill>
              <a:srgbClr val="CC0000"/>
            </a:soli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56" name="Slide Number Placeholder 155">
            <a:extLst>
              <a:ext uri="{FF2B5EF4-FFF2-40B4-BE49-F238E27FC236}">
                <a16:creationId xmlns:a16="http://schemas.microsoft.com/office/drawing/2014/main" id="{471150E2-9483-44FF-8B0C-90E51D3DE78C}"/>
              </a:ext>
            </a:extLst>
          </p:cNvPr>
          <p:cNvSpPr>
            <a:spLocks noGrp="1"/>
          </p:cNvSpPr>
          <p:nvPr>
            <p:ph type="sldNum" sz="quarter" idx="12"/>
          </p:nvPr>
        </p:nvSpPr>
        <p:spPr/>
        <p:txBody>
          <a:bodyPr/>
          <a:lstStyle/>
          <a:p>
            <a:fld id="{E5137D0E-4A4F-4307-8994-C1891D747D59}" type="slidenum">
              <a:rPr lang="en-US" smtClean="0"/>
              <a:t>19</a:t>
            </a:fld>
            <a:endParaRPr lang="en-US" dirty="0"/>
          </a:p>
        </p:txBody>
      </p:sp>
      <p:sp>
        <p:nvSpPr>
          <p:cNvPr id="155" name="TextBox 154">
            <a:extLst>
              <a:ext uri="{FF2B5EF4-FFF2-40B4-BE49-F238E27FC236}">
                <a16:creationId xmlns:a16="http://schemas.microsoft.com/office/drawing/2014/main" id="{7CB0C901-542D-4D09-9064-B7478CE954A5}"/>
              </a:ext>
            </a:extLst>
          </p:cNvPr>
          <p:cNvSpPr txBox="1"/>
          <p:nvPr/>
        </p:nvSpPr>
        <p:spPr>
          <a:xfrm>
            <a:off x="881265" y="3124200"/>
            <a:ext cx="1828800" cy="369332"/>
          </a:xfrm>
          <a:prstGeom prst="rect">
            <a:avLst/>
          </a:prstGeom>
          <a:noFill/>
          <a:ln>
            <a:solidFill>
              <a:schemeClr val="bg2"/>
            </a:solidFill>
          </a:ln>
        </p:spPr>
        <p:txBody>
          <a:bodyPr wrap="square" rtlCol="0" anchor="ctr" anchorCtr="1">
            <a:spAutoFit/>
          </a:bodyPr>
          <a:lstStyle/>
          <a:p>
            <a:r>
              <a:rPr lang="en-US" kern="0" dirty="0"/>
              <a:t>Bottom-of-Wall</a:t>
            </a:r>
          </a:p>
        </p:txBody>
      </p:sp>
      <p:sp>
        <p:nvSpPr>
          <p:cNvPr id="157" name="TextBox 156">
            <a:extLst>
              <a:ext uri="{FF2B5EF4-FFF2-40B4-BE49-F238E27FC236}">
                <a16:creationId xmlns:a16="http://schemas.microsoft.com/office/drawing/2014/main" id="{65878744-2DE0-44ED-8CAC-DA6773E20E56}"/>
              </a:ext>
            </a:extLst>
          </p:cNvPr>
          <p:cNvSpPr txBox="1"/>
          <p:nvPr/>
        </p:nvSpPr>
        <p:spPr>
          <a:xfrm>
            <a:off x="8926186" y="2678668"/>
            <a:ext cx="1828800" cy="369332"/>
          </a:xfrm>
          <a:prstGeom prst="rect">
            <a:avLst/>
          </a:prstGeom>
          <a:noFill/>
          <a:ln>
            <a:solidFill>
              <a:schemeClr val="bg2"/>
            </a:solidFill>
          </a:ln>
        </p:spPr>
        <p:txBody>
          <a:bodyPr wrap="square" rtlCol="0" anchor="ctr" anchorCtr="1">
            <a:spAutoFit/>
          </a:bodyPr>
          <a:lstStyle/>
          <a:p>
            <a:r>
              <a:rPr lang="en-US" kern="0" dirty="0"/>
              <a:t>Floor-to-Floor</a:t>
            </a:r>
          </a:p>
        </p:txBody>
      </p:sp>
      <p:sp>
        <p:nvSpPr>
          <p:cNvPr id="158" name="TextBox 157">
            <a:extLst>
              <a:ext uri="{FF2B5EF4-FFF2-40B4-BE49-F238E27FC236}">
                <a16:creationId xmlns:a16="http://schemas.microsoft.com/office/drawing/2014/main" id="{A6F65850-95C2-4D8C-82F9-CFB59A1C26EB}"/>
              </a:ext>
            </a:extLst>
          </p:cNvPr>
          <p:cNvSpPr txBox="1"/>
          <p:nvPr/>
        </p:nvSpPr>
        <p:spPr>
          <a:xfrm>
            <a:off x="8913812" y="5421868"/>
            <a:ext cx="1828800" cy="369332"/>
          </a:xfrm>
          <a:prstGeom prst="rect">
            <a:avLst/>
          </a:prstGeom>
          <a:noFill/>
          <a:ln>
            <a:solidFill>
              <a:schemeClr val="bg2"/>
            </a:solidFill>
          </a:ln>
        </p:spPr>
        <p:txBody>
          <a:bodyPr wrap="square" rtlCol="0" anchor="ctr" anchorCtr="1">
            <a:spAutoFit/>
          </a:bodyPr>
          <a:lstStyle/>
          <a:p>
            <a:r>
              <a:rPr lang="en-US" kern="0" dirty="0"/>
              <a:t>Floor-to-Wall</a:t>
            </a:r>
          </a:p>
        </p:txBody>
      </p:sp>
      <p:sp>
        <p:nvSpPr>
          <p:cNvPr id="159" name="TextBox 158">
            <a:extLst>
              <a:ext uri="{FF2B5EF4-FFF2-40B4-BE49-F238E27FC236}">
                <a16:creationId xmlns:a16="http://schemas.microsoft.com/office/drawing/2014/main" id="{8C1BC9BE-1DB2-46BD-BF18-14FA3CDFBEFA}"/>
              </a:ext>
            </a:extLst>
          </p:cNvPr>
          <p:cNvSpPr txBox="1"/>
          <p:nvPr/>
        </p:nvSpPr>
        <p:spPr>
          <a:xfrm>
            <a:off x="5636525" y="5117910"/>
            <a:ext cx="914400" cy="914400"/>
          </a:xfrm>
          <a:prstGeom prst="rect">
            <a:avLst/>
          </a:prstGeom>
          <a:noFill/>
          <a:ln>
            <a:solidFill>
              <a:schemeClr val="bg2"/>
            </a:solidFill>
          </a:ln>
        </p:spPr>
        <p:txBody>
          <a:bodyPr wrap="square" rtlCol="0" anchor="ctr" anchorCtr="1">
            <a:spAutoFit/>
          </a:bodyPr>
          <a:lstStyle/>
          <a:p>
            <a:endParaRPr lang="en-US" dirty="0"/>
          </a:p>
        </p:txBody>
      </p:sp>
      <p:sp>
        <p:nvSpPr>
          <p:cNvPr id="160" name="TextBox 159">
            <a:extLst>
              <a:ext uri="{FF2B5EF4-FFF2-40B4-BE49-F238E27FC236}">
                <a16:creationId xmlns:a16="http://schemas.microsoft.com/office/drawing/2014/main" id="{7F1AB9E7-5F1E-48F7-A1BC-7B72C24432CD}"/>
              </a:ext>
            </a:extLst>
          </p:cNvPr>
          <p:cNvSpPr txBox="1"/>
          <p:nvPr/>
        </p:nvSpPr>
        <p:spPr>
          <a:xfrm>
            <a:off x="849583" y="5943600"/>
            <a:ext cx="1828800" cy="369332"/>
          </a:xfrm>
          <a:prstGeom prst="rect">
            <a:avLst/>
          </a:prstGeom>
          <a:noFill/>
          <a:ln>
            <a:solidFill>
              <a:schemeClr val="bg2"/>
            </a:solidFill>
          </a:ln>
        </p:spPr>
        <p:txBody>
          <a:bodyPr wrap="square" rtlCol="0" anchor="ctr" anchorCtr="1">
            <a:spAutoFit/>
          </a:bodyPr>
          <a:lstStyle/>
          <a:p>
            <a:r>
              <a:rPr lang="en-US" kern="0" dirty="0"/>
              <a:t>Head-of-Wall</a:t>
            </a:r>
          </a:p>
        </p:txBody>
      </p:sp>
      <p:sp>
        <p:nvSpPr>
          <p:cNvPr id="161" name="TextBox 160">
            <a:extLst>
              <a:ext uri="{FF2B5EF4-FFF2-40B4-BE49-F238E27FC236}">
                <a16:creationId xmlns:a16="http://schemas.microsoft.com/office/drawing/2014/main" id="{99081D4F-9E62-4054-8553-09FC5C9E1D8C}"/>
              </a:ext>
            </a:extLst>
          </p:cNvPr>
          <p:cNvSpPr txBox="1"/>
          <p:nvPr/>
        </p:nvSpPr>
        <p:spPr>
          <a:xfrm>
            <a:off x="4775515" y="5193268"/>
            <a:ext cx="1828800" cy="369332"/>
          </a:xfrm>
          <a:prstGeom prst="rect">
            <a:avLst/>
          </a:prstGeom>
          <a:noFill/>
          <a:ln>
            <a:solidFill>
              <a:schemeClr val="bg2"/>
            </a:solidFill>
          </a:ln>
        </p:spPr>
        <p:txBody>
          <a:bodyPr wrap="square" rtlCol="0" anchor="ctr" anchorCtr="1">
            <a:spAutoFit/>
          </a:bodyPr>
          <a:lstStyle/>
          <a:p>
            <a:r>
              <a:rPr lang="en-US" kern="0" dirty="0"/>
              <a:t>Wall-to-Wall</a:t>
            </a:r>
          </a:p>
        </p:txBody>
      </p:sp>
    </p:spTree>
    <p:extLst>
      <p:ext uri="{BB962C8B-B14F-4D97-AF65-F5344CB8AC3E}">
        <p14:creationId xmlns:p14="http://schemas.microsoft.com/office/powerpoint/2010/main" val="171735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E417EA32-45CF-49F6-9F40-BB97B6BB5C01}"/>
              </a:ext>
            </a:extLst>
          </p:cNvPr>
          <p:cNvSpPr>
            <a:spLocks noGrp="1" noChangeArrowheads="1"/>
          </p:cNvSpPr>
          <p:nvPr>
            <p:ph idx="1"/>
          </p:nvPr>
        </p:nvSpPr>
        <p:spPr/>
        <p:txBody>
          <a:bodyPr/>
          <a:lstStyle/>
          <a:p>
            <a:pPr eaLnBrk="1" hangingPunct="1">
              <a:lnSpc>
                <a:spcPct val="90000"/>
              </a:lnSpc>
            </a:pPr>
            <a:r>
              <a:rPr lang="en-US" altLang="en-US" sz="2799" b="1" dirty="0"/>
              <a:t>Fire Exits??</a:t>
            </a:r>
          </a:p>
          <a:p>
            <a:pPr eaLnBrk="1" hangingPunct="1">
              <a:lnSpc>
                <a:spcPct val="90000"/>
              </a:lnSpc>
            </a:pPr>
            <a:endParaRPr lang="en-US" altLang="en-US" sz="2400" b="1" dirty="0"/>
          </a:p>
          <a:p>
            <a:pPr eaLnBrk="1" hangingPunct="1">
              <a:lnSpc>
                <a:spcPct val="90000"/>
              </a:lnSpc>
            </a:pPr>
            <a:r>
              <a:rPr lang="en-US" altLang="en-US" sz="2799" b="1" dirty="0"/>
              <a:t>Housekeeping….Phones, Hands off Keyboard!</a:t>
            </a:r>
          </a:p>
          <a:p>
            <a:pPr eaLnBrk="1" hangingPunct="1">
              <a:lnSpc>
                <a:spcPct val="90000"/>
              </a:lnSpc>
            </a:pPr>
            <a:endParaRPr lang="en-US" altLang="en-US" sz="2400" b="1" dirty="0"/>
          </a:p>
          <a:p>
            <a:pPr eaLnBrk="1" hangingPunct="1">
              <a:lnSpc>
                <a:spcPct val="90000"/>
              </a:lnSpc>
            </a:pPr>
            <a:r>
              <a:rPr lang="en-US" altLang="en-US" sz="2799" b="1" dirty="0"/>
              <a:t>Thanks to FCIA Members</a:t>
            </a:r>
          </a:p>
          <a:p>
            <a:pPr lvl="1" eaLnBrk="1" hangingPunct="1">
              <a:lnSpc>
                <a:spcPct val="90000"/>
              </a:lnSpc>
            </a:pPr>
            <a:r>
              <a:rPr lang="en-US" altLang="en-US" sz="2399" dirty="0"/>
              <a:t>Firestop Contractors</a:t>
            </a:r>
          </a:p>
          <a:p>
            <a:pPr lvl="1" eaLnBrk="1" hangingPunct="1">
              <a:lnSpc>
                <a:spcPct val="90000"/>
              </a:lnSpc>
            </a:pPr>
            <a:r>
              <a:rPr lang="en-US" altLang="en-US" sz="2399" dirty="0"/>
              <a:t>Manufacturers, Consultants</a:t>
            </a:r>
          </a:p>
          <a:p>
            <a:pPr lvl="1" eaLnBrk="1" hangingPunct="1">
              <a:lnSpc>
                <a:spcPct val="90000"/>
              </a:lnSpc>
            </a:pPr>
            <a:r>
              <a:rPr lang="en-US" altLang="en-US" sz="2399" dirty="0"/>
              <a:t>Firestop Distributors, Reps, Friends</a:t>
            </a:r>
          </a:p>
          <a:p>
            <a:pPr eaLnBrk="1" hangingPunct="1">
              <a:lnSpc>
                <a:spcPct val="90000"/>
              </a:lnSpc>
            </a:pPr>
            <a:endParaRPr lang="en-US" altLang="en-US" sz="2400" b="1" dirty="0"/>
          </a:p>
          <a:p>
            <a:pPr eaLnBrk="1" hangingPunct="1">
              <a:lnSpc>
                <a:spcPct val="90000"/>
              </a:lnSpc>
            </a:pPr>
            <a:r>
              <a:rPr lang="en-US" altLang="en-US" sz="2799" b="1" dirty="0"/>
              <a:t>FREE PDF MOP</a:t>
            </a:r>
            <a:r>
              <a:rPr lang="en-US" altLang="en-US" sz="2799" dirty="0"/>
              <a:t>/ </a:t>
            </a:r>
            <a:r>
              <a:rPr lang="en-US" altLang="en-US" sz="2799" b="1" dirty="0"/>
              <a:t>Word Doc Spec </a:t>
            </a:r>
            <a:r>
              <a:rPr lang="en-US" altLang="en-US" sz="2799" dirty="0"/>
              <a:t>- Specifiers @ Architect/Engineering firms, Independent Specifiers, AHJ’s with Municipality Jurisdictions, More</a:t>
            </a:r>
            <a:endParaRPr lang="en-US" altLang="en-US" sz="2399" dirty="0"/>
          </a:p>
        </p:txBody>
      </p:sp>
      <p:sp>
        <p:nvSpPr>
          <p:cNvPr id="8194" name="Rectangle 2">
            <a:extLst>
              <a:ext uri="{FF2B5EF4-FFF2-40B4-BE49-F238E27FC236}">
                <a16:creationId xmlns:a16="http://schemas.microsoft.com/office/drawing/2014/main" id="{CDC8ECF0-F7F4-4F04-814E-C40DA915E368}"/>
              </a:ext>
            </a:extLst>
          </p:cNvPr>
          <p:cNvSpPr>
            <a:spLocks noGrp="1" noChangeArrowheads="1"/>
          </p:cNvSpPr>
          <p:nvPr>
            <p:ph type="title"/>
          </p:nvPr>
        </p:nvSpPr>
        <p:spPr/>
        <p:txBody>
          <a:bodyPr/>
          <a:lstStyle/>
          <a:p>
            <a:pPr eaLnBrk="1" hangingPunct="1"/>
            <a:r>
              <a:rPr lang="en-US" altLang="en-US" dirty="0"/>
              <a:t>FCIA – Firestop Contractors </a:t>
            </a:r>
            <a:br>
              <a:rPr lang="en-US" altLang="en-US" dirty="0"/>
            </a:br>
            <a:r>
              <a:rPr lang="en-US" altLang="en-US" dirty="0"/>
              <a:t>		International Association</a:t>
            </a:r>
          </a:p>
        </p:txBody>
      </p:sp>
      <p:pic>
        <p:nvPicPr>
          <p:cNvPr id="4" name="Picture 3" descr="Logo, company name&#10;&#10;Description automatically generated">
            <a:extLst>
              <a:ext uri="{FF2B5EF4-FFF2-40B4-BE49-F238E27FC236}">
                <a16:creationId xmlns:a16="http://schemas.microsoft.com/office/drawing/2014/main" id="{B72552CC-1113-463D-BABF-898A32403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274320"/>
            <a:ext cx="2285405" cy="914400"/>
          </a:xfrm>
          <a:prstGeom prst="rect">
            <a:avLst/>
          </a:prstGeom>
        </p:spPr>
      </p:pic>
      <p:sp>
        <p:nvSpPr>
          <p:cNvPr id="5" name="Slide Number Placeholder 2">
            <a:extLst>
              <a:ext uri="{FF2B5EF4-FFF2-40B4-BE49-F238E27FC236}">
                <a16:creationId xmlns:a16="http://schemas.microsoft.com/office/drawing/2014/main" id="{EC782A35-BBC4-4D3E-A1FF-DAE0446C2919}"/>
              </a:ext>
            </a:extLst>
          </p:cNvPr>
          <p:cNvSpPr>
            <a:spLocks noGrp="1"/>
          </p:cNvSpPr>
          <p:nvPr>
            <p:ph type="sldNum" sz="quarter" idx="12"/>
          </p:nvPr>
        </p:nvSpPr>
        <p:spPr>
          <a:xfrm>
            <a:off x="10514012" y="6217920"/>
            <a:ext cx="914400" cy="273049"/>
          </a:xfrm>
        </p:spPr>
        <p:txBody>
          <a:bodyPr/>
          <a:lstStyle/>
          <a:p>
            <a:fld id="{E5137D0E-4A4F-4307-8994-C1891D747D59}" type="slidenum">
              <a:rPr lang="en-US" smtClean="0"/>
              <a:t>2</a:t>
            </a:fld>
            <a:endParaRPr lang="en-US" dirty="0"/>
          </a:p>
        </p:txBody>
      </p:sp>
    </p:spTree>
    <p:extLst>
      <p:ext uri="{BB962C8B-B14F-4D97-AF65-F5344CB8AC3E}">
        <p14:creationId xmlns:p14="http://schemas.microsoft.com/office/powerpoint/2010/main" val="154180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171" name="Rectangle 3"/>
          <p:cNvSpPr>
            <a:spLocks noGrp="1" noChangeArrowheads="1"/>
          </p:cNvSpPr>
          <p:nvPr>
            <p:ph idx="1"/>
          </p:nvPr>
        </p:nvSpPr>
        <p:spPr>
          <a:prstGeom prst="rect">
            <a:avLst/>
          </a:prstGeom>
        </p:spPr>
        <p:txBody>
          <a:bodyPr/>
          <a:lstStyle/>
          <a:p>
            <a:pPr marL="228600" indent="-228600"/>
            <a:r>
              <a:rPr lang="en-US" dirty="0"/>
              <a:t>Elastomeric Systems</a:t>
            </a:r>
          </a:p>
          <a:p>
            <a:pPr lvl="1"/>
            <a:r>
              <a:rPr lang="en-US" dirty="0"/>
              <a:t>Sealants</a:t>
            </a:r>
          </a:p>
          <a:p>
            <a:pPr lvl="1"/>
            <a:r>
              <a:rPr lang="en-US" dirty="0"/>
              <a:t>Sprays</a:t>
            </a:r>
          </a:p>
          <a:p>
            <a:pPr marL="228600" indent="-228600"/>
            <a:r>
              <a:rPr lang="en-US" dirty="0"/>
              <a:t>Mechanical Systems</a:t>
            </a:r>
          </a:p>
          <a:p>
            <a:pPr lvl="1"/>
            <a:r>
              <a:rPr lang="en-US" dirty="0"/>
              <a:t>Slotted Tracks</a:t>
            </a:r>
          </a:p>
          <a:p>
            <a:pPr lvl="1"/>
            <a:r>
              <a:rPr lang="en-US" dirty="0"/>
              <a:t>Offset Tracks</a:t>
            </a:r>
          </a:p>
          <a:p>
            <a:pPr lvl="1"/>
            <a:r>
              <a:rPr lang="en-US" dirty="0"/>
              <a:t>Draped Blankets</a:t>
            </a:r>
          </a:p>
        </p:txBody>
      </p:sp>
      <p:sp>
        <p:nvSpPr>
          <p:cNvPr id="2055170" name="Rectangle 2"/>
          <p:cNvSpPr>
            <a:spLocks noGrp="1" noChangeArrowheads="1"/>
          </p:cNvSpPr>
          <p:nvPr>
            <p:ph type="title"/>
          </p:nvPr>
        </p:nvSpPr>
        <p:spPr/>
        <p:txBody>
          <a:bodyPr/>
          <a:lstStyle/>
          <a:p>
            <a:r>
              <a:rPr lang="en-US" dirty="0"/>
              <a:t>Methods of Protecting Joint Systems</a:t>
            </a:r>
          </a:p>
        </p:txBody>
      </p:sp>
      <p:sp>
        <p:nvSpPr>
          <p:cNvPr id="2" name="Slide Number Placeholder 1">
            <a:extLst>
              <a:ext uri="{FF2B5EF4-FFF2-40B4-BE49-F238E27FC236}">
                <a16:creationId xmlns:a16="http://schemas.microsoft.com/office/drawing/2014/main" id="{BA8162B8-E370-4E56-81E3-49A49AB91CE8}"/>
              </a:ext>
            </a:extLst>
          </p:cNvPr>
          <p:cNvSpPr>
            <a:spLocks noGrp="1"/>
          </p:cNvSpPr>
          <p:nvPr>
            <p:ph type="sldNum" sz="quarter" idx="12"/>
          </p:nvPr>
        </p:nvSpPr>
        <p:spPr/>
        <p:txBody>
          <a:bodyPr/>
          <a:lstStyle/>
          <a:p>
            <a:fld id="{E5137D0E-4A4F-4307-8994-C1891D747D59}" type="slidenum">
              <a:rPr lang="en-US" smtClean="0"/>
              <a:t>20</a:t>
            </a:fld>
            <a:endParaRPr lang="en-US" dirty="0"/>
          </a:p>
        </p:txBody>
      </p:sp>
    </p:spTree>
    <p:extLst>
      <p:ext uri="{BB962C8B-B14F-4D97-AF65-F5344CB8AC3E}">
        <p14:creationId xmlns:p14="http://schemas.microsoft.com/office/powerpoint/2010/main" val="328337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CF423866-CD95-421A-B3AA-966779977DE9}"/>
              </a:ext>
            </a:extLst>
          </p:cNvPr>
          <p:cNvGrpSpPr/>
          <p:nvPr/>
        </p:nvGrpSpPr>
        <p:grpSpPr>
          <a:xfrm>
            <a:off x="2103120" y="2781115"/>
            <a:ext cx="5087644" cy="3437824"/>
            <a:chOff x="-3023138" y="2469312"/>
            <a:chExt cx="5087644" cy="3437824"/>
          </a:xfrm>
        </p:grpSpPr>
        <p:sp>
          <p:nvSpPr>
            <p:cNvPr id="36" name="Line 19"/>
            <p:cNvSpPr>
              <a:spLocks noChangeShapeType="1"/>
            </p:cNvSpPr>
            <p:nvPr/>
          </p:nvSpPr>
          <p:spPr bwMode="auto">
            <a:xfrm>
              <a:off x="2062954" y="3494403"/>
              <a:ext cx="1552" cy="3352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 name="Rectangle 15"/>
            <p:cNvSpPr>
              <a:spLocks/>
            </p:cNvSpPr>
            <p:nvPr/>
          </p:nvSpPr>
          <p:spPr bwMode="auto">
            <a:xfrm>
              <a:off x="-494056" y="2469312"/>
              <a:ext cx="423582" cy="3431407"/>
            </a:xfrm>
            <a:prstGeom prst="rect">
              <a:avLst/>
            </a:prstGeom>
            <a:solidFill>
              <a:srgbClr val="FFCC69"/>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38" name="Rectangle 16"/>
            <p:cNvSpPr>
              <a:spLocks/>
            </p:cNvSpPr>
            <p:nvPr/>
          </p:nvSpPr>
          <p:spPr bwMode="auto">
            <a:xfrm>
              <a:off x="1634717" y="2469312"/>
              <a:ext cx="422031" cy="3437824"/>
            </a:xfrm>
            <a:prstGeom prst="rect">
              <a:avLst/>
            </a:prstGeom>
            <a:solidFill>
              <a:srgbClr val="FFCC69"/>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39" name="Rectangle 17"/>
            <p:cNvSpPr>
              <a:spLocks/>
            </p:cNvSpPr>
            <p:nvPr/>
          </p:nvSpPr>
          <p:spPr bwMode="auto">
            <a:xfrm>
              <a:off x="-3023138" y="4708790"/>
              <a:ext cx="146314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Gypsum Board</a:t>
              </a:r>
            </a:p>
          </p:txBody>
        </p:sp>
        <p:sp>
          <p:nvSpPr>
            <p:cNvPr id="40" name="Line 20"/>
            <p:cNvSpPr>
              <a:spLocks noChangeShapeType="1"/>
            </p:cNvSpPr>
            <p:nvPr/>
          </p:nvSpPr>
          <p:spPr bwMode="auto">
            <a:xfrm>
              <a:off x="-512675" y="3497611"/>
              <a:ext cx="1552" cy="3384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 name="Line 43"/>
            <p:cNvSpPr>
              <a:spLocks noChangeShapeType="1"/>
            </p:cNvSpPr>
            <p:nvPr/>
          </p:nvSpPr>
          <p:spPr bwMode="auto">
            <a:xfrm>
              <a:off x="-511123" y="3661241"/>
              <a:ext cx="687352" cy="16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 name="Line 44"/>
            <p:cNvSpPr>
              <a:spLocks noChangeShapeType="1"/>
            </p:cNvSpPr>
            <p:nvPr/>
          </p:nvSpPr>
          <p:spPr bwMode="auto">
            <a:xfrm flipH="1">
              <a:off x="1366293" y="3661241"/>
              <a:ext cx="687352" cy="160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Line 32">
              <a:extLst>
                <a:ext uri="{FF2B5EF4-FFF2-40B4-BE49-F238E27FC236}">
                  <a16:creationId xmlns:a16="http://schemas.microsoft.com/office/drawing/2014/main" id="{7DD6BB9B-4184-4A31-9347-1A2B207B227C}"/>
                </a:ext>
              </a:extLst>
            </p:cNvPr>
            <p:cNvSpPr>
              <a:spLocks noChangeShapeType="1"/>
            </p:cNvSpPr>
            <p:nvPr/>
          </p:nvSpPr>
          <p:spPr bwMode="auto">
            <a:xfrm flipV="1">
              <a:off x="-1358983" y="5124829"/>
              <a:ext cx="1142915" cy="6449"/>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 name="Title 1"/>
          <p:cNvSpPr>
            <a:spLocks noGrp="1"/>
          </p:cNvSpPr>
          <p:nvPr>
            <p:ph type="title"/>
          </p:nvPr>
        </p:nvSpPr>
        <p:spPr/>
        <p:txBody>
          <a:bodyPr/>
          <a:lstStyle/>
          <a:p>
            <a:r>
              <a:rPr lang="en-US" dirty="0"/>
              <a:t>Joint System at </a:t>
            </a:r>
            <a:br>
              <a:rPr lang="en-US" dirty="0"/>
            </a:br>
            <a:r>
              <a:rPr lang="en-US" dirty="0"/>
              <a:t>Nominal Joint Width</a:t>
            </a:r>
          </a:p>
        </p:txBody>
      </p:sp>
      <p:grpSp>
        <p:nvGrpSpPr>
          <p:cNvPr id="4" name="Group 50"/>
          <p:cNvGrpSpPr>
            <a:grpSpLocks/>
          </p:cNvGrpSpPr>
          <p:nvPr/>
        </p:nvGrpSpPr>
        <p:grpSpPr bwMode="auto">
          <a:xfrm>
            <a:off x="2011751" y="1655763"/>
            <a:ext cx="6063590" cy="2002054"/>
            <a:chOff x="307" y="1043"/>
            <a:chExt cx="3908" cy="1248"/>
          </a:xfrm>
        </p:grpSpPr>
        <p:sp>
          <p:nvSpPr>
            <p:cNvPr id="48" name="Rectangle 35"/>
            <p:cNvSpPr>
              <a:spLocks noChangeArrowheads="1"/>
            </p:cNvSpPr>
            <p:nvPr/>
          </p:nvSpPr>
          <p:spPr bwMode="auto">
            <a:xfrm>
              <a:off x="1226" y="1043"/>
              <a:ext cx="2989" cy="352"/>
            </a:xfrm>
            <a:prstGeom prst="rect">
              <a:avLst/>
            </a:prstGeom>
            <a:solidFill>
              <a:srgbClr val="5F5F5F"/>
            </a:solidFill>
            <a:ln w="12700">
              <a:solidFill>
                <a:schemeClr val="bg1"/>
              </a:solidFill>
              <a:miter lim="800000"/>
              <a:headEnd/>
              <a:tailEnd/>
            </a:ln>
          </p:spPr>
          <p:txBody>
            <a:bodyPr wrap="none" anchor="ctr"/>
            <a:lstStyle/>
            <a:p>
              <a:endParaRPr lang="en-US" dirty="0"/>
            </a:p>
          </p:txBody>
        </p:sp>
        <p:sp>
          <p:nvSpPr>
            <p:cNvPr id="49" name="Rectangle 36"/>
            <p:cNvSpPr>
              <a:spLocks noChangeArrowheads="1"/>
            </p:cNvSpPr>
            <p:nvPr/>
          </p:nvSpPr>
          <p:spPr bwMode="auto">
            <a:xfrm>
              <a:off x="307" y="1721"/>
              <a:ext cx="1179"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0" hangingPunct="0">
                <a:spcBef>
                  <a:spcPct val="20000"/>
                </a:spcBef>
                <a:buNone/>
              </a:pPr>
              <a:r>
                <a:rPr lang="en-US" sz="2400" kern="0" dirty="0">
                  <a:solidFill>
                    <a:srgbClr val="000000"/>
                  </a:solidFill>
                  <a:ea typeface="ヒラギノ角ゴ Pro W3"/>
                  <a:cs typeface="ヒラギノ角ゴ Pro W3"/>
                  <a:sym typeface="AlexonMedium"/>
                </a:rPr>
                <a:t>Roof or Floor Deck</a:t>
              </a:r>
            </a:p>
          </p:txBody>
        </p:sp>
        <p:sp>
          <p:nvSpPr>
            <p:cNvPr id="50" name="Line 41"/>
            <p:cNvSpPr>
              <a:spLocks noChangeShapeType="1"/>
            </p:cNvSpPr>
            <p:nvPr/>
          </p:nvSpPr>
          <p:spPr bwMode="auto">
            <a:xfrm flipV="1">
              <a:off x="1239" y="1260"/>
              <a:ext cx="319" cy="46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5" name="Group 68"/>
          <p:cNvGrpSpPr>
            <a:grpSpLocks/>
          </p:cNvGrpSpPr>
          <p:nvPr/>
        </p:nvGrpSpPr>
        <p:grpSpPr bwMode="auto">
          <a:xfrm>
            <a:off x="4635478" y="2194777"/>
            <a:ext cx="5698968" cy="914400"/>
            <a:chOff x="1998" y="1379"/>
            <a:chExt cx="3673" cy="570"/>
          </a:xfrm>
        </p:grpSpPr>
        <p:sp>
          <p:nvSpPr>
            <p:cNvPr id="44" name="Rectangle 5"/>
            <p:cNvSpPr>
              <a:spLocks/>
            </p:cNvSpPr>
            <p:nvPr/>
          </p:nvSpPr>
          <p:spPr bwMode="auto">
            <a:xfrm>
              <a:off x="4138" y="1379"/>
              <a:ext cx="1533"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822325" eaLnBrk="0" hangingPunct="0">
                <a:spcBef>
                  <a:spcPct val="20000"/>
                </a:spcBef>
                <a:tabLst>
                  <a:tab pos="754063" algn="l"/>
                  <a:tab pos="2743200" algn="l"/>
                </a:tabLst>
              </a:pPr>
              <a:r>
                <a:rPr lang="en-US" sz="2400" kern="0" dirty="0">
                  <a:solidFill>
                    <a:srgbClr val="000000"/>
                  </a:solidFill>
                  <a:ea typeface="ヒラギノ角ゴ Pro W3"/>
                  <a:cs typeface="ヒラギノ角ゴ Pro W3"/>
                  <a:sym typeface="AlexonMedium"/>
                </a:rPr>
                <a:t>Elastomeric Caulk or Spray</a:t>
              </a:r>
            </a:p>
          </p:txBody>
        </p:sp>
        <p:sp>
          <p:nvSpPr>
            <p:cNvPr id="45" name="Rectangle 3"/>
            <p:cNvSpPr>
              <a:spLocks/>
            </p:cNvSpPr>
            <p:nvPr/>
          </p:nvSpPr>
          <p:spPr bwMode="auto">
            <a:xfrm>
              <a:off x="3524" y="1399"/>
              <a:ext cx="115" cy="330"/>
            </a:xfrm>
            <a:prstGeom prst="rect">
              <a:avLst/>
            </a:prstGeom>
            <a:solidFill>
              <a:srgbClr val="FF6567"/>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46" name="Rectangle 4"/>
            <p:cNvSpPr>
              <a:spLocks/>
            </p:cNvSpPr>
            <p:nvPr/>
          </p:nvSpPr>
          <p:spPr bwMode="auto">
            <a:xfrm>
              <a:off x="1998" y="1399"/>
              <a:ext cx="118" cy="330"/>
            </a:xfrm>
            <a:prstGeom prst="rect">
              <a:avLst/>
            </a:prstGeom>
            <a:solidFill>
              <a:srgbClr val="FF6567"/>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47" name="Line 43"/>
            <p:cNvSpPr>
              <a:spLocks noChangeShapeType="1"/>
            </p:cNvSpPr>
            <p:nvPr/>
          </p:nvSpPr>
          <p:spPr bwMode="auto">
            <a:xfrm flipH="1" flipV="1">
              <a:off x="3574" y="1534"/>
              <a:ext cx="611" cy="14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7" name="Group 76"/>
          <p:cNvGrpSpPr>
            <a:grpSpLocks/>
          </p:cNvGrpSpPr>
          <p:nvPr/>
        </p:nvGrpSpPr>
        <p:grpSpPr bwMode="auto">
          <a:xfrm>
            <a:off x="2103295" y="2780314"/>
            <a:ext cx="4570965" cy="3439427"/>
            <a:chOff x="-1362" y="1744"/>
            <a:chExt cx="2946" cy="2144"/>
          </a:xfrm>
        </p:grpSpPr>
        <p:sp>
          <p:nvSpPr>
            <p:cNvPr id="24" name="Rectangle 21"/>
            <p:cNvSpPr>
              <a:spLocks/>
            </p:cNvSpPr>
            <p:nvPr/>
          </p:nvSpPr>
          <p:spPr bwMode="auto">
            <a:xfrm>
              <a:off x="603" y="1744"/>
              <a:ext cx="981" cy="2144"/>
            </a:xfrm>
            <a:prstGeom prst="rect">
              <a:avLst/>
            </a:prstGeom>
            <a:solidFill>
              <a:srgbClr val="B3B3B3"/>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25" name="Rectangle 22"/>
            <p:cNvSpPr>
              <a:spLocks/>
            </p:cNvSpPr>
            <p:nvPr/>
          </p:nvSpPr>
          <p:spPr bwMode="auto">
            <a:xfrm>
              <a:off x="-1362" y="2576"/>
              <a:ext cx="106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Steel Stud</a:t>
              </a:r>
            </a:p>
          </p:txBody>
        </p:sp>
        <p:grpSp>
          <p:nvGrpSpPr>
            <p:cNvPr id="26" name="Group 1074"/>
            <p:cNvGrpSpPr>
              <a:grpSpLocks/>
            </p:cNvGrpSpPr>
            <p:nvPr/>
          </p:nvGrpSpPr>
          <p:grpSpPr bwMode="auto">
            <a:xfrm>
              <a:off x="935" y="2736"/>
              <a:ext cx="361" cy="335"/>
              <a:chOff x="2626" y="2765"/>
              <a:chExt cx="361" cy="335"/>
            </a:xfrm>
          </p:grpSpPr>
          <p:sp>
            <p:nvSpPr>
              <p:cNvPr id="28" name="Line 23"/>
              <p:cNvSpPr>
                <a:spLocks noChangeShapeType="1"/>
              </p:cNvSpPr>
              <p:nvPr/>
            </p:nvSpPr>
            <p:spPr bwMode="auto">
              <a:xfrm>
                <a:off x="2626" y="2765"/>
                <a:ext cx="361"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24"/>
              <p:cNvSpPr>
                <a:spLocks noChangeShapeType="1"/>
              </p:cNvSpPr>
              <p:nvPr/>
            </p:nvSpPr>
            <p:spPr bwMode="auto">
              <a:xfrm>
                <a:off x="2626" y="2765"/>
                <a:ext cx="1" cy="194"/>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25"/>
              <p:cNvSpPr>
                <a:spLocks noChangeShapeType="1"/>
              </p:cNvSpPr>
              <p:nvPr/>
            </p:nvSpPr>
            <p:spPr bwMode="auto">
              <a:xfrm>
                <a:off x="2982" y="2765"/>
                <a:ext cx="1" cy="194"/>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Line 26"/>
              <p:cNvSpPr>
                <a:spLocks noChangeShapeType="1"/>
              </p:cNvSpPr>
              <p:nvPr/>
            </p:nvSpPr>
            <p:spPr bwMode="auto">
              <a:xfrm>
                <a:off x="2626" y="2952"/>
                <a:ext cx="102"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27"/>
              <p:cNvSpPr>
                <a:spLocks noChangeShapeType="1"/>
              </p:cNvSpPr>
              <p:nvPr/>
            </p:nvSpPr>
            <p:spPr bwMode="auto">
              <a:xfrm>
                <a:off x="2872" y="2952"/>
                <a:ext cx="109"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Line 28"/>
              <p:cNvSpPr>
                <a:spLocks noChangeShapeType="1"/>
              </p:cNvSpPr>
              <p:nvPr/>
            </p:nvSpPr>
            <p:spPr bwMode="auto">
              <a:xfrm>
                <a:off x="2735" y="2945"/>
                <a:ext cx="1" cy="15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Line 29"/>
              <p:cNvSpPr>
                <a:spLocks noChangeShapeType="1"/>
              </p:cNvSpPr>
              <p:nvPr/>
            </p:nvSpPr>
            <p:spPr bwMode="auto">
              <a:xfrm>
                <a:off x="2872" y="2945"/>
                <a:ext cx="1" cy="155"/>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5" name="Line 30"/>
              <p:cNvSpPr>
                <a:spLocks noChangeShapeType="1"/>
              </p:cNvSpPr>
              <p:nvPr/>
            </p:nvSpPr>
            <p:spPr bwMode="auto">
              <a:xfrm>
                <a:off x="2735" y="3091"/>
                <a:ext cx="136" cy="1"/>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7" name="Line 40"/>
            <p:cNvSpPr>
              <a:spLocks noChangeShapeType="1"/>
            </p:cNvSpPr>
            <p:nvPr/>
          </p:nvSpPr>
          <p:spPr bwMode="auto">
            <a:xfrm flipV="1">
              <a:off x="-239" y="2689"/>
              <a:ext cx="1089" cy="1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8" name="Group 79"/>
          <p:cNvGrpSpPr>
            <a:grpSpLocks/>
          </p:cNvGrpSpPr>
          <p:nvPr/>
        </p:nvGrpSpPr>
        <p:grpSpPr bwMode="auto">
          <a:xfrm>
            <a:off x="5073025" y="2061627"/>
            <a:ext cx="5442957" cy="2510589"/>
            <a:chOff x="2280" y="1296"/>
            <a:chExt cx="3508" cy="1565"/>
          </a:xfrm>
        </p:grpSpPr>
        <p:sp>
          <p:nvSpPr>
            <p:cNvPr id="14" name="Line 32"/>
            <p:cNvSpPr>
              <a:spLocks noChangeShapeType="1"/>
            </p:cNvSpPr>
            <p:nvPr/>
          </p:nvSpPr>
          <p:spPr bwMode="auto">
            <a:xfrm>
              <a:off x="3342" y="1407"/>
              <a:ext cx="0" cy="777"/>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33"/>
            <p:cNvSpPr>
              <a:spLocks noChangeShapeType="1"/>
            </p:cNvSpPr>
            <p:nvPr/>
          </p:nvSpPr>
          <p:spPr bwMode="auto">
            <a:xfrm>
              <a:off x="2296" y="1392"/>
              <a:ext cx="0" cy="777"/>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Line 34"/>
            <p:cNvSpPr>
              <a:spLocks noChangeShapeType="1"/>
            </p:cNvSpPr>
            <p:nvPr/>
          </p:nvSpPr>
          <p:spPr bwMode="auto">
            <a:xfrm>
              <a:off x="2280" y="1410"/>
              <a:ext cx="1060" cy="1"/>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37"/>
            <p:cNvSpPr>
              <a:spLocks noChangeShapeType="1"/>
            </p:cNvSpPr>
            <p:nvPr/>
          </p:nvSpPr>
          <p:spPr bwMode="auto">
            <a:xfrm>
              <a:off x="2392" y="1459"/>
              <a:ext cx="185"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39"/>
            <p:cNvSpPr>
              <a:spLocks noChangeShapeType="1"/>
            </p:cNvSpPr>
            <p:nvPr/>
          </p:nvSpPr>
          <p:spPr bwMode="auto">
            <a:xfrm>
              <a:off x="3023" y="1459"/>
              <a:ext cx="185"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Rectangle 35"/>
            <p:cNvSpPr>
              <a:spLocks/>
            </p:cNvSpPr>
            <p:nvPr/>
          </p:nvSpPr>
          <p:spPr bwMode="auto">
            <a:xfrm>
              <a:off x="4138" y="2576"/>
              <a:ext cx="165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Deep Leg Track</a:t>
              </a:r>
            </a:p>
          </p:txBody>
        </p:sp>
        <p:sp>
          <p:nvSpPr>
            <p:cNvPr id="20" name="Rectangle 14"/>
            <p:cNvSpPr>
              <a:spLocks/>
            </p:cNvSpPr>
            <p:nvPr/>
          </p:nvSpPr>
          <p:spPr bwMode="auto">
            <a:xfrm>
              <a:off x="2743" y="1473"/>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ctr" defTabSz="822325" eaLnBrk="0" hangingPunct="0"/>
              <a:r>
                <a:rPr lang="en-US" sz="2000" kern="0" dirty="0">
                  <a:solidFill>
                    <a:srgbClr val="000000"/>
                  </a:solidFill>
                  <a:ea typeface="ヒラギノ角ゴ Pro W3"/>
                  <a:cs typeface="ヒラギノ角ゴ Pro W3"/>
                  <a:sym typeface="AlexonMedium"/>
                </a:rPr>
                <a:t>1”</a:t>
              </a:r>
            </a:p>
          </p:txBody>
        </p:sp>
        <p:sp>
          <p:nvSpPr>
            <p:cNvPr id="21" name="Line 38"/>
            <p:cNvSpPr>
              <a:spLocks noChangeShapeType="1"/>
            </p:cNvSpPr>
            <p:nvPr/>
          </p:nvSpPr>
          <p:spPr bwMode="auto">
            <a:xfrm rot="10800000" flipH="1">
              <a:off x="2488" y="1296"/>
              <a:ext cx="1" cy="1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40"/>
            <p:cNvSpPr>
              <a:spLocks noChangeShapeType="1"/>
            </p:cNvSpPr>
            <p:nvPr/>
          </p:nvSpPr>
          <p:spPr bwMode="auto">
            <a:xfrm rot="10800000" flipH="1">
              <a:off x="3111" y="1296"/>
              <a:ext cx="1" cy="1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37"/>
            <p:cNvSpPr>
              <a:spLocks noChangeShapeType="1"/>
            </p:cNvSpPr>
            <p:nvPr/>
          </p:nvSpPr>
          <p:spPr bwMode="auto">
            <a:xfrm flipH="1" flipV="1">
              <a:off x="3369" y="2108"/>
              <a:ext cx="728" cy="58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9" name="Group 78"/>
          <p:cNvGrpSpPr>
            <a:grpSpLocks/>
          </p:cNvGrpSpPr>
          <p:nvPr/>
        </p:nvGrpSpPr>
        <p:grpSpPr bwMode="auto">
          <a:xfrm>
            <a:off x="4812360" y="2226859"/>
            <a:ext cx="5520535" cy="1613835"/>
            <a:chOff x="2112" y="1399"/>
            <a:chExt cx="3558" cy="1006"/>
          </a:xfrm>
        </p:grpSpPr>
        <p:sp>
          <p:nvSpPr>
            <p:cNvPr id="10" name="Rectangle 10"/>
            <p:cNvSpPr>
              <a:spLocks/>
            </p:cNvSpPr>
            <p:nvPr/>
          </p:nvSpPr>
          <p:spPr bwMode="auto">
            <a:xfrm>
              <a:off x="3368" y="1399"/>
              <a:ext cx="149" cy="326"/>
            </a:xfrm>
            <a:prstGeom prst="rect">
              <a:avLst/>
            </a:prstGeom>
            <a:solidFill>
              <a:srgbClr val="FFFF6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1" name="Rectangle 11"/>
            <p:cNvSpPr>
              <a:spLocks/>
            </p:cNvSpPr>
            <p:nvPr/>
          </p:nvSpPr>
          <p:spPr bwMode="auto">
            <a:xfrm>
              <a:off x="2112" y="1399"/>
              <a:ext cx="150" cy="326"/>
            </a:xfrm>
            <a:prstGeom prst="rect">
              <a:avLst/>
            </a:prstGeom>
            <a:solidFill>
              <a:srgbClr val="FFFF6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2" name="Rectangle 12"/>
            <p:cNvSpPr>
              <a:spLocks/>
            </p:cNvSpPr>
            <p:nvPr/>
          </p:nvSpPr>
          <p:spPr bwMode="auto">
            <a:xfrm>
              <a:off x="4197" y="2120"/>
              <a:ext cx="1473"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Mineral Wool</a:t>
              </a:r>
            </a:p>
          </p:txBody>
        </p:sp>
        <p:sp>
          <p:nvSpPr>
            <p:cNvPr id="13" name="Line 42"/>
            <p:cNvSpPr>
              <a:spLocks noChangeShapeType="1"/>
            </p:cNvSpPr>
            <p:nvPr/>
          </p:nvSpPr>
          <p:spPr bwMode="auto">
            <a:xfrm flipH="1" flipV="1">
              <a:off x="3408" y="1632"/>
              <a:ext cx="796" cy="58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3" name="Slide Number Placeholder 2">
            <a:extLst>
              <a:ext uri="{FF2B5EF4-FFF2-40B4-BE49-F238E27FC236}">
                <a16:creationId xmlns:a16="http://schemas.microsoft.com/office/drawing/2014/main" id="{AAADFD34-412D-41AA-848F-0F8D6435FBC4}"/>
              </a:ext>
            </a:extLst>
          </p:cNvPr>
          <p:cNvSpPr>
            <a:spLocks noGrp="1"/>
          </p:cNvSpPr>
          <p:nvPr>
            <p:ph type="sldNum" sz="quarter" idx="12"/>
          </p:nvPr>
        </p:nvSpPr>
        <p:spPr/>
        <p:txBody>
          <a:bodyPr/>
          <a:lstStyle/>
          <a:p>
            <a:fld id="{E5137D0E-4A4F-4307-8994-C1891D747D59}" type="slidenum">
              <a:rPr lang="en-US" smtClean="0"/>
              <a:t>21</a:t>
            </a:fld>
            <a:endParaRPr lang="en-US" dirty="0"/>
          </a:p>
        </p:txBody>
      </p:sp>
    </p:spTree>
    <p:extLst>
      <p:ext uri="{BB962C8B-B14F-4D97-AF65-F5344CB8AC3E}">
        <p14:creationId xmlns:p14="http://schemas.microsoft.com/office/powerpoint/2010/main" val="217154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System at </a:t>
            </a:r>
            <a:br>
              <a:rPr lang="en-US" dirty="0"/>
            </a:br>
            <a:r>
              <a:rPr lang="en-US" dirty="0"/>
              <a:t>Minimum Joint Width</a:t>
            </a:r>
          </a:p>
        </p:txBody>
      </p:sp>
      <p:grpSp>
        <p:nvGrpSpPr>
          <p:cNvPr id="3" name="Group 2"/>
          <p:cNvGrpSpPr>
            <a:grpSpLocks/>
          </p:cNvGrpSpPr>
          <p:nvPr/>
        </p:nvGrpSpPr>
        <p:grpSpPr>
          <a:xfrm>
            <a:off x="2011680" y="1463040"/>
            <a:ext cx="8503920" cy="4572000"/>
            <a:chOff x="594536" y="1518944"/>
            <a:chExt cx="8707332" cy="4653256"/>
          </a:xfrm>
        </p:grpSpPr>
        <p:sp>
          <p:nvSpPr>
            <p:cNvPr id="4" name="Rectangle 5"/>
            <p:cNvSpPr>
              <a:spLocks/>
            </p:cNvSpPr>
            <p:nvPr/>
          </p:nvSpPr>
          <p:spPr bwMode="auto">
            <a:xfrm>
              <a:off x="6680306" y="2914921"/>
              <a:ext cx="2434308" cy="9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22325" eaLnBrk="0" hangingPunct="0">
                <a:spcBef>
                  <a:spcPct val="20000"/>
                </a:spcBef>
                <a:tabLst>
                  <a:tab pos="754063" algn="l"/>
                  <a:tab pos="2743200" algn="l"/>
                </a:tabLst>
              </a:pPr>
              <a:r>
                <a:rPr lang="en-US" sz="2400" kern="0" dirty="0">
                  <a:solidFill>
                    <a:srgbClr val="000000"/>
                  </a:solidFill>
                  <a:ea typeface="ヒラギノ角ゴ Pro W3"/>
                  <a:cs typeface="ヒラギノ角ゴ Pro W3"/>
                  <a:sym typeface="AlexonMedium"/>
                </a:rPr>
                <a:t>Elastomeric Caulk or Spray</a:t>
              </a:r>
            </a:p>
          </p:txBody>
        </p:sp>
        <p:sp>
          <p:nvSpPr>
            <p:cNvPr id="5" name="Rectangle 3"/>
            <p:cNvSpPr>
              <a:spLocks/>
            </p:cNvSpPr>
            <p:nvPr/>
          </p:nvSpPr>
          <p:spPr bwMode="auto">
            <a:xfrm>
              <a:off x="5622318" y="3046413"/>
              <a:ext cx="173038" cy="234950"/>
            </a:xfrm>
            <a:prstGeom prst="rect">
              <a:avLst/>
            </a:prstGeom>
            <a:solidFill>
              <a:srgbClr val="FF6567"/>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6" name="Rectangle 4"/>
            <p:cNvSpPr>
              <a:spLocks/>
            </p:cNvSpPr>
            <p:nvPr/>
          </p:nvSpPr>
          <p:spPr bwMode="auto">
            <a:xfrm>
              <a:off x="3225461" y="3046413"/>
              <a:ext cx="173038" cy="234950"/>
            </a:xfrm>
            <a:prstGeom prst="rect">
              <a:avLst/>
            </a:prstGeom>
            <a:solidFill>
              <a:srgbClr val="FF6567"/>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7" name="Rectangle 10"/>
            <p:cNvSpPr>
              <a:spLocks/>
            </p:cNvSpPr>
            <p:nvPr/>
          </p:nvSpPr>
          <p:spPr bwMode="auto">
            <a:xfrm>
              <a:off x="5369525" y="3046413"/>
              <a:ext cx="236538" cy="234950"/>
            </a:xfrm>
            <a:prstGeom prst="rect">
              <a:avLst/>
            </a:prstGeom>
            <a:solidFill>
              <a:srgbClr val="FFFF6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8" name="Rectangle 11"/>
            <p:cNvSpPr>
              <a:spLocks/>
            </p:cNvSpPr>
            <p:nvPr/>
          </p:nvSpPr>
          <p:spPr bwMode="auto">
            <a:xfrm>
              <a:off x="3422078" y="3046413"/>
              <a:ext cx="236538" cy="234950"/>
            </a:xfrm>
            <a:prstGeom prst="rect">
              <a:avLst/>
            </a:prstGeom>
            <a:solidFill>
              <a:srgbClr val="FFFF6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9" name="Rectangle 12"/>
            <p:cNvSpPr>
              <a:spLocks/>
            </p:cNvSpPr>
            <p:nvPr/>
          </p:nvSpPr>
          <p:spPr bwMode="auto">
            <a:xfrm>
              <a:off x="6773933" y="3938637"/>
              <a:ext cx="2340681" cy="46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Mineral Wool</a:t>
              </a:r>
            </a:p>
          </p:txBody>
        </p:sp>
        <p:sp>
          <p:nvSpPr>
            <p:cNvPr id="10" name="Rectangle 14"/>
            <p:cNvSpPr>
              <a:spLocks/>
            </p:cNvSpPr>
            <p:nvPr/>
          </p:nvSpPr>
          <p:spPr bwMode="auto">
            <a:xfrm>
              <a:off x="4123590" y="3009192"/>
              <a:ext cx="615833" cy="34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r>
                <a:rPr lang="en-US" sz="1600" kern="0" dirty="0">
                  <a:solidFill>
                    <a:srgbClr val="000000"/>
                  </a:solidFill>
                  <a:ea typeface="ヒラギノ角ゴ Pro W3"/>
                  <a:cs typeface="ヒラギノ角ゴ Pro W3"/>
                  <a:sym typeface="AlexonMedium"/>
                </a:rPr>
                <a:t>1/2”</a:t>
              </a:r>
            </a:p>
          </p:txBody>
        </p:sp>
        <p:sp>
          <p:nvSpPr>
            <p:cNvPr id="11" name="Rectangle 15"/>
            <p:cNvSpPr>
              <a:spLocks/>
            </p:cNvSpPr>
            <p:nvPr/>
          </p:nvSpPr>
          <p:spPr bwMode="auto">
            <a:xfrm>
              <a:off x="3225461" y="3300413"/>
              <a:ext cx="431800" cy="2871787"/>
            </a:xfrm>
            <a:prstGeom prst="rect">
              <a:avLst/>
            </a:prstGeom>
            <a:solidFill>
              <a:srgbClr val="FFCC69"/>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2" name="Rectangle 16"/>
            <p:cNvSpPr>
              <a:spLocks/>
            </p:cNvSpPr>
            <p:nvPr/>
          </p:nvSpPr>
          <p:spPr bwMode="auto">
            <a:xfrm>
              <a:off x="5341436" y="3298825"/>
              <a:ext cx="440048" cy="2873375"/>
            </a:xfrm>
            <a:prstGeom prst="rect">
              <a:avLst/>
            </a:prstGeom>
            <a:solidFill>
              <a:srgbClr val="FFCC69"/>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3" name="Rectangle 17"/>
            <p:cNvSpPr>
              <a:spLocks/>
            </p:cNvSpPr>
            <p:nvPr/>
          </p:nvSpPr>
          <p:spPr bwMode="auto">
            <a:xfrm>
              <a:off x="688164" y="5148484"/>
              <a:ext cx="1500188" cy="9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Gypsum Board</a:t>
              </a:r>
            </a:p>
          </p:txBody>
        </p:sp>
        <p:sp>
          <p:nvSpPr>
            <p:cNvPr id="14" name="Line 19"/>
            <p:cNvSpPr>
              <a:spLocks noChangeShapeType="1"/>
            </p:cNvSpPr>
            <p:nvPr/>
          </p:nvSpPr>
          <p:spPr bwMode="auto">
            <a:xfrm>
              <a:off x="5753100" y="4302125"/>
              <a:ext cx="0" cy="274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20"/>
            <p:cNvSpPr>
              <a:spLocks noChangeShapeType="1"/>
            </p:cNvSpPr>
            <p:nvPr/>
          </p:nvSpPr>
          <p:spPr bwMode="auto">
            <a:xfrm>
              <a:off x="3121025" y="4311650"/>
              <a:ext cx="0" cy="276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Rectangle 21"/>
            <p:cNvSpPr>
              <a:spLocks/>
            </p:cNvSpPr>
            <p:nvPr/>
          </p:nvSpPr>
          <p:spPr bwMode="auto">
            <a:xfrm>
              <a:off x="3721685" y="3271838"/>
              <a:ext cx="1554212" cy="2900362"/>
            </a:xfrm>
            <a:prstGeom prst="rect">
              <a:avLst/>
            </a:prstGeom>
            <a:solidFill>
              <a:srgbClr val="B3B3B3"/>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7" name="Rectangle 22"/>
            <p:cNvSpPr>
              <a:spLocks/>
            </p:cNvSpPr>
            <p:nvPr/>
          </p:nvSpPr>
          <p:spPr bwMode="auto">
            <a:xfrm>
              <a:off x="688164" y="4403963"/>
              <a:ext cx="1685290" cy="46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Steel Stud</a:t>
              </a:r>
            </a:p>
          </p:txBody>
        </p:sp>
        <p:sp>
          <p:nvSpPr>
            <p:cNvPr id="18" name="Line 23"/>
            <p:cNvSpPr>
              <a:spLocks noChangeShapeType="1"/>
            </p:cNvSpPr>
            <p:nvPr/>
          </p:nvSpPr>
          <p:spPr bwMode="auto">
            <a:xfrm>
              <a:off x="4135438" y="4811713"/>
              <a:ext cx="5715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24"/>
            <p:cNvSpPr>
              <a:spLocks noChangeShapeType="1"/>
            </p:cNvSpPr>
            <p:nvPr/>
          </p:nvSpPr>
          <p:spPr bwMode="auto">
            <a:xfrm>
              <a:off x="4135438" y="4811713"/>
              <a:ext cx="0" cy="25558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25"/>
            <p:cNvSpPr>
              <a:spLocks noChangeShapeType="1"/>
            </p:cNvSpPr>
            <p:nvPr/>
          </p:nvSpPr>
          <p:spPr bwMode="auto">
            <a:xfrm>
              <a:off x="4695825" y="4811713"/>
              <a:ext cx="0" cy="25558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26"/>
            <p:cNvSpPr>
              <a:spLocks noChangeShapeType="1"/>
            </p:cNvSpPr>
            <p:nvPr/>
          </p:nvSpPr>
          <p:spPr bwMode="auto">
            <a:xfrm>
              <a:off x="4135438" y="5057775"/>
              <a:ext cx="161925"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27"/>
            <p:cNvSpPr>
              <a:spLocks noChangeShapeType="1"/>
            </p:cNvSpPr>
            <p:nvPr/>
          </p:nvSpPr>
          <p:spPr bwMode="auto">
            <a:xfrm>
              <a:off x="4522788" y="5057775"/>
              <a:ext cx="173038"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8"/>
            <p:cNvSpPr>
              <a:spLocks noChangeShapeType="1"/>
            </p:cNvSpPr>
            <p:nvPr/>
          </p:nvSpPr>
          <p:spPr bwMode="auto">
            <a:xfrm>
              <a:off x="4308475" y="5048250"/>
              <a:ext cx="0" cy="20320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29"/>
            <p:cNvSpPr>
              <a:spLocks noChangeShapeType="1"/>
            </p:cNvSpPr>
            <p:nvPr/>
          </p:nvSpPr>
          <p:spPr bwMode="auto">
            <a:xfrm>
              <a:off x="4522788" y="5048250"/>
              <a:ext cx="0" cy="20320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Line 30"/>
            <p:cNvSpPr>
              <a:spLocks noChangeShapeType="1"/>
            </p:cNvSpPr>
            <p:nvPr/>
          </p:nvSpPr>
          <p:spPr bwMode="auto">
            <a:xfrm>
              <a:off x="4308475" y="5240338"/>
              <a:ext cx="214313"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Line 32"/>
            <p:cNvSpPr>
              <a:spLocks noChangeShapeType="1"/>
            </p:cNvSpPr>
            <p:nvPr/>
          </p:nvSpPr>
          <p:spPr bwMode="auto">
            <a:xfrm>
              <a:off x="5303985" y="3044825"/>
              <a:ext cx="0" cy="1020762"/>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7" name="Line 33"/>
            <p:cNvSpPr>
              <a:spLocks noChangeShapeType="1"/>
            </p:cNvSpPr>
            <p:nvPr/>
          </p:nvSpPr>
          <p:spPr bwMode="auto">
            <a:xfrm>
              <a:off x="3693597" y="3035300"/>
              <a:ext cx="0" cy="1020762"/>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 name="Line 34"/>
            <p:cNvSpPr>
              <a:spLocks noChangeShapeType="1"/>
            </p:cNvSpPr>
            <p:nvPr/>
          </p:nvSpPr>
          <p:spPr bwMode="auto">
            <a:xfrm>
              <a:off x="3674872" y="3057525"/>
              <a:ext cx="1660525" cy="0"/>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 name="Line 37"/>
            <p:cNvSpPr>
              <a:spLocks noChangeShapeType="1"/>
            </p:cNvSpPr>
            <p:nvPr/>
          </p:nvSpPr>
          <p:spPr bwMode="auto">
            <a:xfrm>
              <a:off x="3881438" y="3101975"/>
              <a:ext cx="2921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Line 39"/>
            <p:cNvSpPr>
              <a:spLocks noChangeShapeType="1"/>
            </p:cNvSpPr>
            <p:nvPr/>
          </p:nvSpPr>
          <p:spPr bwMode="auto">
            <a:xfrm>
              <a:off x="4743450" y="3101975"/>
              <a:ext cx="2921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1" name="AutoShape 41"/>
            <p:cNvSpPr>
              <a:spLocks/>
            </p:cNvSpPr>
            <p:nvPr/>
          </p:nvSpPr>
          <p:spPr bwMode="auto">
            <a:xfrm rot="5400000">
              <a:off x="3925888" y="1345241"/>
              <a:ext cx="938212" cy="1403350"/>
            </a:xfrm>
            <a:prstGeom prst="rightArrow">
              <a:avLst>
                <a:gd name="adj1" fmla="val 32000"/>
                <a:gd name="adj2" fmla="val 36667"/>
              </a:avLst>
            </a:prstGeom>
            <a:solidFill>
              <a:srgbClr val="0000F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32" name="Rectangle 42"/>
            <p:cNvSpPr>
              <a:spLocks/>
            </p:cNvSpPr>
            <p:nvPr/>
          </p:nvSpPr>
          <p:spPr bwMode="auto">
            <a:xfrm>
              <a:off x="4558842" y="1518944"/>
              <a:ext cx="1131216" cy="56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r>
                <a:rPr lang="en-US" sz="3000" b="1" kern="0" dirty="0">
                  <a:solidFill>
                    <a:srgbClr val="000000"/>
                  </a:solidFill>
                  <a:ea typeface="ヒラギノ角ゴ Pro W3"/>
                  <a:cs typeface="ヒラギノ角ゴ Pro W3"/>
                  <a:sym typeface="Copperplate"/>
                </a:rPr>
                <a:t>Load</a:t>
              </a:r>
            </a:p>
          </p:txBody>
        </p:sp>
        <p:sp>
          <p:nvSpPr>
            <p:cNvPr id="33" name="Line 43"/>
            <p:cNvSpPr>
              <a:spLocks noChangeShapeType="1"/>
            </p:cNvSpPr>
            <p:nvPr/>
          </p:nvSpPr>
          <p:spPr bwMode="auto">
            <a:xfrm>
              <a:off x="3132138" y="4445000"/>
              <a:ext cx="700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Line 44"/>
            <p:cNvSpPr>
              <a:spLocks noChangeShapeType="1"/>
            </p:cNvSpPr>
            <p:nvPr/>
          </p:nvSpPr>
          <p:spPr bwMode="auto">
            <a:xfrm flipH="1">
              <a:off x="5053013" y="4445000"/>
              <a:ext cx="700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5" name="Rectangle 36"/>
            <p:cNvSpPr>
              <a:spLocks noChangeArrowheads="1"/>
            </p:cNvSpPr>
            <p:nvPr/>
          </p:nvSpPr>
          <p:spPr bwMode="auto">
            <a:xfrm>
              <a:off x="2036763" y="2554288"/>
              <a:ext cx="4730750" cy="461962"/>
            </a:xfrm>
            <a:prstGeom prst="rect">
              <a:avLst/>
            </a:prstGeom>
            <a:solidFill>
              <a:srgbClr val="5F5F5F"/>
            </a:solidFill>
            <a:ln w="12700">
              <a:solidFill>
                <a:schemeClr val="bg1"/>
              </a:solidFill>
              <a:miter lim="800000"/>
              <a:headEnd/>
              <a:tailEnd/>
            </a:ln>
          </p:spPr>
          <p:txBody>
            <a:bodyPr wrap="none" anchor="ctr"/>
            <a:lstStyle/>
            <a:p>
              <a:endParaRPr lang="en-US" dirty="0"/>
            </a:p>
          </p:txBody>
        </p:sp>
        <p:sp>
          <p:nvSpPr>
            <p:cNvPr id="36" name="Rectangle 37"/>
            <p:cNvSpPr>
              <a:spLocks noChangeArrowheads="1"/>
            </p:cNvSpPr>
            <p:nvPr/>
          </p:nvSpPr>
          <p:spPr bwMode="auto">
            <a:xfrm>
              <a:off x="594536" y="3287181"/>
              <a:ext cx="1872544" cy="93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0" hangingPunct="0">
                <a:spcBef>
                  <a:spcPct val="20000"/>
                </a:spcBef>
                <a:buNone/>
              </a:pPr>
              <a:r>
                <a:rPr lang="en-US" sz="2400" kern="0" dirty="0">
                  <a:solidFill>
                    <a:srgbClr val="000000"/>
                  </a:solidFill>
                  <a:ea typeface="ヒラギノ角ゴ Pro W3"/>
                  <a:cs typeface="ヒラギノ角ゴ Pro W3"/>
                  <a:sym typeface="AlexonMedium"/>
                </a:rPr>
                <a:t>Roof or Floor Deck</a:t>
              </a:r>
            </a:p>
          </p:txBody>
        </p:sp>
        <p:sp>
          <p:nvSpPr>
            <p:cNvPr id="37" name="Line 38"/>
            <p:cNvSpPr>
              <a:spLocks noChangeShapeType="1"/>
            </p:cNvSpPr>
            <p:nvPr/>
          </p:nvSpPr>
          <p:spPr bwMode="auto">
            <a:xfrm flipH="1" flipV="1">
              <a:off x="5473698" y="4056060"/>
              <a:ext cx="1155700" cy="75565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8" name="Rectangle 35"/>
            <p:cNvSpPr>
              <a:spLocks/>
            </p:cNvSpPr>
            <p:nvPr/>
          </p:nvSpPr>
          <p:spPr bwMode="auto">
            <a:xfrm>
              <a:off x="6680306" y="4590093"/>
              <a:ext cx="2621562" cy="46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Deep Leg Track</a:t>
              </a:r>
            </a:p>
          </p:txBody>
        </p:sp>
        <p:sp>
          <p:nvSpPr>
            <p:cNvPr id="40" name="Line 41"/>
            <p:cNvSpPr>
              <a:spLocks noChangeShapeType="1"/>
            </p:cNvSpPr>
            <p:nvPr/>
          </p:nvSpPr>
          <p:spPr bwMode="auto">
            <a:xfrm>
              <a:off x="2482848" y="4629151"/>
              <a:ext cx="1479552" cy="88898"/>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 name="Line 42"/>
            <p:cNvSpPr>
              <a:spLocks noChangeShapeType="1"/>
            </p:cNvSpPr>
            <p:nvPr/>
          </p:nvSpPr>
          <p:spPr bwMode="auto">
            <a:xfrm flipV="1">
              <a:off x="2036763" y="2838449"/>
              <a:ext cx="531813" cy="51435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2" name="Line 43"/>
            <p:cNvSpPr>
              <a:spLocks noChangeShapeType="1"/>
            </p:cNvSpPr>
            <p:nvPr/>
          </p:nvSpPr>
          <p:spPr bwMode="auto">
            <a:xfrm flipH="1" flipV="1">
              <a:off x="5407817" y="3226216"/>
              <a:ext cx="1350164" cy="95367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3" name="Line 44"/>
            <p:cNvSpPr>
              <a:spLocks noChangeShapeType="1"/>
            </p:cNvSpPr>
            <p:nvPr/>
          </p:nvSpPr>
          <p:spPr bwMode="auto">
            <a:xfrm flipH="1" flipV="1">
              <a:off x="5746750" y="3179763"/>
              <a:ext cx="882650" cy="249237"/>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4" name="Line 40"/>
            <p:cNvSpPr>
              <a:spLocks noChangeShapeType="1"/>
            </p:cNvSpPr>
            <p:nvPr/>
          </p:nvSpPr>
          <p:spPr bwMode="auto">
            <a:xfrm rot="10800000" flipH="1">
              <a:off x="4894263" y="2889250"/>
              <a:ext cx="0" cy="212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Line 38"/>
            <p:cNvSpPr>
              <a:spLocks noChangeShapeType="1"/>
            </p:cNvSpPr>
            <p:nvPr/>
          </p:nvSpPr>
          <p:spPr bwMode="auto">
            <a:xfrm rot="10800000" flipH="1">
              <a:off x="4032250" y="2889250"/>
              <a:ext cx="0" cy="2127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6" name="Line 32">
            <a:extLst>
              <a:ext uri="{FF2B5EF4-FFF2-40B4-BE49-F238E27FC236}">
                <a16:creationId xmlns:a16="http://schemas.microsoft.com/office/drawing/2014/main" id="{E9D1FBF1-D87C-4E45-A727-76FA186A0B2B}"/>
              </a:ext>
            </a:extLst>
          </p:cNvPr>
          <p:cNvSpPr>
            <a:spLocks noChangeShapeType="1"/>
          </p:cNvSpPr>
          <p:nvPr/>
        </p:nvSpPr>
        <p:spPr bwMode="auto">
          <a:xfrm flipV="1">
            <a:off x="3701781" y="5486916"/>
            <a:ext cx="1142915" cy="6449"/>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7" name="Slide Number Placeholder 46">
            <a:extLst>
              <a:ext uri="{FF2B5EF4-FFF2-40B4-BE49-F238E27FC236}">
                <a16:creationId xmlns:a16="http://schemas.microsoft.com/office/drawing/2014/main" id="{78586B2D-916F-48AE-BD16-818B66397D1C}"/>
              </a:ext>
            </a:extLst>
          </p:cNvPr>
          <p:cNvSpPr>
            <a:spLocks noGrp="1"/>
          </p:cNvSpPr>
          <p:nvPr>
            <p:ph type="sldNum" sz="quarter" idx="12"/>
          </p:nvPr>
        </p:nvSpPr>
        <p:spPr/>
        <p:txBody>
          <a:bodyPr/>
          <a:lstStyle/>
          <a:p>
            <a:fld id="{E5137D0E-4A4F-4307-8994-C1891D747D59}" type="slidenum">
              <a:rPr lang="en-US" smtClean="0"/>
              <a:t>22</a:t>
            </a:fld>
            <a:endParaRPr lang="en-US" dirty="0"/>
          </a:p>
        </p:txBody>
      </p:sp>
    </p:spTree>
    <p:extLst>
      <p:ext uri="{BB962C8B-B14F-4D97-AF65-F5344CB8AC3E}">
        <p14:creationId xmlns:p14="http://schemas.microsoft.com/office/powerpoint/2010/main" val="25418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System at </a:t>
            </a:r>
            <a:br>
              <a:rPr lang="en-US" dirty="0"/>
            </a:br>
            <a:r>
              <a:rPr lang="en-US" dirty="0"/>
              <a:t>Maximum Joint Width</a:t>
            </a:r>
          </a:p>
        </p:txBody>
      </p:sp>
      <p:grpSp>
        <p:nvGrpSpPr>
          <p:cNvPr id="3" name="Group 41"/>
          <p:cNvGrpSpPr>
            <a:grpSpLocks/>
          </p:cNvGrpSpPr>
          <p:nvPr/>
        </p:nvGrpSpPr>
        <p:grpSpPr bwMode="auto">
          <a:xfrm>
            <a:off x="2011252" y="1463040"/>
            <a:ext cx="8503407" cy="4572000"/>
            <a:chOff x="347" y="1008"/>
            <a:chExt cx="5528" cy="2836"/>
          </a:xfrm>
        </p:grpSpPr>
        <p:sp>
          <p:nvSpPr>
            <p:cNvPr id="4" name="Rectangle 5"/>
            <p:cNvSpPr>
              <a:spLocks/>
            </p:cNvSpPr>
            <p:nvPr/>
          </p:nvSpPr>
          <p:spPr bwMode="auto">
            <a:xfrm>
              <a:off x="4211" y="1405"/>
              <a:ext cx="154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22325" eaLnBrk="0" hangingPunct="0">
                <a:spcBef>
                  <a:spcPct val="20000"/>
                </a:spcBef>
                <a:tabLst>
                  <a:tab pos="754063" algn="l"/>
                  <a:tab pos="2743200" algn="l"/>
                </a:tabLst>
              </a:pPr>
              <a:r>
                <a:rPr lang="en-US" sz="2400" kern="0" dirty="0">
                  <a:solidFill>
                    <a:srgbClr val="000000"/>
                  </a:solidFill>
                  <a:ea typeface="ヒラギノ角ゴ Pro W3"/>
                  <a:cs typeface="ヒラギノ角ゴ Pro W3"/>
                  <a:sym typeface="AlexonMedium"/>
                </a:rPr>
                <a:t>Elastomeric Caulk or Spray</a:t>
              </a:r>
            </a:p>
          </p:txBody>
        </p:sp>
        <p:sp>
          <p:nvSpPr>
            <p:cNvPr id="5" name="Rectangle 3"/>
            <p:cNvSpPr>
              <a:spLocks/>
            </p:cNvSpPr>
            <p:nvPr/>
          </p:nvSpPr>
          <p:spPr bwMode="auto">
            <a:xfrm>
              <a:off x="3522" y="1383"/>
              <a:ext cx="117" cy="541"/>
            </a:xfrm>
            <a:prstGeom prst="rect">
              <a:avLst/>
            </a:prstGeom>
            <a:solidFill>
              <a:srgbClr val="FF6567"/>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6" name="Rectangle 4"/>
            <p:cNvSpPr>
              <a:spLocks/>
            </p:cNvSpPr>
            <p:nvPr/>
          </p:nvSpPr>
          <p:spPr bwMode="auto">
            <a:xfrm>
              <a:off x="2018" y="1383"/>
              <a:ext cx="109" cy="543"/>
            </a:xfrm>
            <a:prstGeom prst="rect">
              <a:avLst/>
            </a:prstGeom>
            <a:solidFill>
              <a:srgbClr val="FF6567"/>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7" name="Rectangle 10"/>
            <p:cNvSpPr>
              <a:spLocks/>
            </p:cNvSpPr>
            <p:nvPr/>
          </p:nvSpPr>
          <p:spPr bwMode="auto">
            <a:xfrm>
              <a:off x="3366" y="1383"/>
              <a:ext cx="150" cy="543"/>
            </a:xfrm>
            <a:prstGeom prst="rect">
              <a:avLst/>
            </a:prstGeom>
            <a:solidFill>
              <a:srgbClr val="FFFF6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8" name="Rectangle 11"/>
            <p:cNvSpPr>
              <a:spLocks/>
            </p:cNvSpPr>
            <p:nvPr/>
          </p:nvSpPr>
          <p:spPr bwMode="auto">
            <a:xfrm>
              <a:off x="2140" y="1383"/>
              <a:ext cx="150" cy="541"/>
            </a:xfrm>
            <a:prstGeom prst="rect">
              <a:avLst/>
            </a:prstGeom>
            <a:solidFill>
              <a:srgbClr val="FFFF6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9" name="Rectangle 12"/>
            <p:cNvSpPr>
              <a:spLocks/>
            </p:cNvSpPr>
            <p:nvPr/>
          </p:nvSpPr>
          <p:spPr bwMode="auto">
            <a:xfrm>
              <a:off x="4271" y="2086"/>
              <a:ext cx="14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Mineral Wool</a:t>
              </a:r>
            </a:p>
          </p:txBody>
        </p:sp>
        <p:sp>
          <p:nvSpPr>
            <p:cNvPr id="10" name="Rectangle 14"/>
            <p:cNvSpPr>
              <a:spLocks/>
            </p:cNvSpPr>
            <p:nvPr/>
          </p:nvSpPr>
          <p:spPr bwMode="auto">
            <a:xfrm>
              <a:off x="2528" y="1497"/>
              <a:ext cx="5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r>
                <a:rPr lang="en-US" sz="2000" kern="0" dirty="0">
                  <a:solidFill>
                    <a:srgbClr val="000000"/>
                  </a:solidFill>
                  <a:ea typeface="ヒラギノ角ゴ Pro W3"/>
                  <a:cs typeface="ヒラギノ角ゴ Pro W3"/>
                  <a:sym typeface="AlexonMedium"/>
                </a:rPr>
                <a:t>1-1/2”</a:t>
              </a:r>
            </a:p>
          </p:txBody>
        </p:sp>
        <p:sp>
          <p:nvSpPr>
            <p:cNvPr id="11" name="Rectangle 15"/>
            <p:cNvSpPr>
              <a:spLocks/>
            </p:cNvSpPr>
            <p:nvPr/>
          </p:nvSpPr>
          <p:spPr bwMode="auto">
            <a:xfrm>
              <a:off x="2018" y="1942"/>
              <a:ext cx="272" cy="1902"/>
            </a:xfrm>
            <a:prstGeom prst="rect">
              <a:avLst/>
            </a:prstGeom>
            <a:solidFill>
              <a:srgbClr val="FFCC69"/>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2" name="Rectangle 16"/>
            <p:cNvSpPr>
              <a:spLocks/>
            </p:cNvSpPr>
            <p:nvPr/>
          </p:nvSpPr>
          <p:spPr bwMode="auto">
            <a:xfrm>
              <a:off x="3366" y="1941"/>
              <a:ext cx="273" cy="1903"/>
            </a:xfrm>
            <a:prstGeom prst="rect">
              <a:avLst/>
            </a:prstGeom>
            <a:solidFill>
              <a:srgbClr val="FFCC69"/>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3" name="Rectangle 17"/>
            <p:cNvSpPr>
              <a:spLocks/>
            </p:cNvSpPr>
            <p:nvPr/>
          </p:nvSpPr>
          <p:spPr bwMode="auto">
            <a:xfrm>
              <a:off x="407" y="3220"/>
              <a:ext cx="951"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Gypsum Board</a:t>
              </a:r>
            </a:p>
          </p:txBody>
        </p:sp>
        <p:sp>
          <p:nvSpPr>
            <p:cNvPr id="14" name="Line 19"/>
            <p:cNvSpPr>
              <a:spLocks noChangeShapeType="1"/>
            </p:cNvSpPr>
            <p:nvPr/>
          </p:nvSpPr>
          <p:spPr bwMode="auto">
            <a:xfrm>
              <a:off x="3659" y="2341"/>
              <a:ext cx="0" cy="20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20"/>
            <p:cNvSpPr>
              <a:spLocks noChangeShapeType="1"/>
            </p:cNvSpPr>
            <p:nvPr/>
          </p:nvSpPr>
          <p:spPr bwMode="auto">
            <a:xfrm>
              <a:off x="1997" y="2348"/>
              <a:ext cx="0" cy="21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Rectangle 21"/>
            <p:cNvSpPr>
              <a:spLocks/>
            </p:cNvSpPr>
            <p:nvPr/>
          </p:nvSpPr>
          <p:spPr bwMode="auto">
            <a:xfrm>
              <a:off x="2338" y="1939"/>
              <a:ext cx="981" cy="1905"/>
            </a:xfrm>
            <a:prstGeom prst="rect">
              <a:avLst/>
            </a:prstGeom>
            <a:solidFill>
              <a:srgbClr val="B3B3B3"/>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17" name="Rectangle 22"/>
            <p:cNvSpPr>
              <a:spLocks/>
            </p:cNvSpPr>
            <p:nvPr/>
          </p:nvSpPr>
          <p:spPr bwMode="auto">
            <a:xfrm>
              <a:off x="407" y="2539"/>
              <a:ext cx="107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Steel Stud</a:t>
              </a:r>
            </a:p>
          </p:txBody>
        </p:sp>
        <p:sp>
          <p:nvSpPr>
            <p:cNvPr id="18" name="Line 32"/>
            <p:cNvSpPr>
              <a:spLocks noChangeShapeType="1"/>
            </p:cNvSpPr>
            <p:nvPr/>
          </p:nvSpPr>
          <p:spPr bwMode="auto">
            <a:xfrm>
              <a:off x="3345" y="1382"/>
              <a:ext cx="0" cy="779"/>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33"/>
            <p:cNvSpPr>
              <a:spLocks noChangeShapeType="1"/>
            </p:cNvSpPr>
            <p:nvPr/>
          </p:nvSpPr>
          <p:spPr bwMode="auto">
            <a:xfrm>
              <a:off x="2311" y="1375"/>
              <a:ext cx="0" cy="778"/>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34"/>
            <p:cNvSpPr>
              <a:spLocks noChangeShapeType="1"/>
            </p:cNvSpPr>
            <p:nvPr/>
          </p:nvSpPr>
          <p:spPr bwMode="auto">
            <a:xfrm>
              <a:off x="2297" y="1392"/>
              <a:ext cx="1049" cy="0"/>
            </a:xfrm>
            <a:prstGeom prst="line">
              <a:avLst/>
            </a:prstGeom>
            <a:noFill/>
            <a:ln w="63500">
              <a:solidFill>
                <a:srgbClr val="0000FB"/>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37"/>
            <p:cNvSpPr>
              <a:spLocks noChangeShapeType="1"/>
            </p:cNvSpPr>
            <p:nvPr/>
          </p:nvSpPr>
          <p:spPr bwMode="auto">
            <a:xfrm>
              <a:off x="2477" y="1426"/>
              <a:ext cx="1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39"/>
            <p:cNvSpPr>
              <a:spLocks noChangeShapeType="1"/>
            </p:cNvSpPr>
            <p:nvPr/>
          </p:nvSpPr>
          <p:spPr bwMode="auto">
            <a:xfrm>
              <a:off x="3022" y="1426"/>
              <a:ext cx="1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AutoShape 41"/>
            <p:cNvSpPr>
              <a:spLocks/>
            </p:cNvSpPr>
            <p:nvPr/>
          </p:nvSpPr>
          <p:spPr bwMode="auto">
            <a:xfrm rot="5400000">
              <a:off x="2463" y="3036"/>
              <a:ext cx="716" cy="885"/>
            </a:xfrm>
            <a:prstGeom prst="rightArrow">
              <a:avLst>
                <a:gd name="adj1" fmla="val 32000"/>
                <a:gd name="adj2" fmla="val 36667"/>
              </a:avLst>
            </a:prstGeom>
            <a:solidFill>
              <a:srgbClr val="0000FB"/>
            </a:solidFill>
            <a:ln w="9525">
              <a:solidFill>
                <a:schemeClr val="tx1"/>
              </a:solidFill>
              <a:miter lim="800000"/>
              <a:headEnd/>
              <a:tailEnd/>
            </a:ln>
          </p:spPr>
          <p:txBody>
            <a:bodyPr/>
            <a:lstStyle/>
            <a:p>
              <a:pPr algn="r" eaLnBrk="0" hangingPunct="0"/>
              <a:endParaRPr lang="en-US" sz="1600" b="1" dirty="0">
                <a:solidFill>
                  <a:srgbClr val="000000"/>
                </a:solidFill>
                <a:latin typeface="Copperplate"/>
                <a:ea typeface="ヒラギノ角ゴ Pro W3"/>
                <a:cs typeface="ヒラギノ角ゴ Pro W3"/>
              </a:endParaRPr>
            </a:p>
          </p:txBody>
        </p:sp>
        <p:sp>
          <p:nvSpPr>
            <p:cNvPr id="24" name="Line 43"/>
            <p:cNvSpPr>
              <a:spLocks noChangeShapeType="1"/>
            </p:cNvSpPr>
            <p:nvPr/>
          </p:nvSpPr>
          <p:spPr bwMode="auto">
            <a:xfrm>
              <a:off x="2004" y="2450"/>
              <a:ext cx="44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Line 44"/>
            <p:cNvSpPr>
              <a:spLocks noChangeShapeType="1"/>
            </p:cNvSpPr>
            <p:nvPr/>
          </p:nvSpPr>
          <p:spPr bwMode="auto">
            <a:xfrm flipH="1">
              <a:off x="3217" y="2450"/>
              <a:ext cx="44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Rectangle 28"/>
            <p:cNvSpPr>
              <a:spLocks noChangeArrowheads="1"/>
            </p:cNvSpPr>
            <p:nvPr/>
          </p:nvSpPr>
          <p:spPr bwMode="auto">
            <a:xfrm>
              <a:off x="1313" y="1008"/>
              <a:ext cx="2987" cy="352"/>
            </a:xfrm>
            <a:prstGeom prst="rect">
              <a:avLst/>
            </a:prstGeom>
            <a:solidFill>
              <a:srgbClr val="5F5F5F"/>
            </a:solidFill>
            <a:ln w="12700">
              <a:solidFill>
                <a:schemeClr val="bg1"/>
              </a:solidFill>
              <a:miter lim="800000"/>
              <a:headEnd/>
              <a:tailEnd/>
            </a:ln>
          </p:spPr>
          <p:txBody>
            <a:bodyPr wrap="none" anchor="ctr"/>
            <a:lstStyle/>
            <a:p>
              <a:endParaRPr lang="en-US" dirty="0"/>
            </a:p>
          </p:txBody>
        </p:sp>
        <p:sp>
          <p:nvSpPr>
            <p:cNvPr id="27" name="Rectangle 29"/>
            <p:cNvSpPr>
              <a:spLocks noChangeArrowheads="1"/>
            </p:cNvSpPr>
            <p:nvPr/>
          </p:nvSpPr>
          <p:spPr bwMode="auto">
            <a:xfrm>
              <a:off x="347" y="1689"/>
              <a:ext cx="1189"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0" hangingPunct="0">
                <a:spcBef>
                  <a:spcPct val="20000"/>
                </a:spcBef>
                <a:buNone/>
              </a:pPr>
              <a:r>
                <a:rPr lang="en-US" sz="2400" kern="0" dirty="0">
                  <a:solidFill>
                    <a:srgbClr val="000000"/>
                  </a:solidFill>
                  <a:ea typeface="ヒラギノ角ゴ Pro W3"/>
                  <a:cs typeface="ヒラギノ角ゴ Pro W3"/>
                  <a:sym typeface="AlexonMedium"/>
                </a:rPr>
                <a:t>Roof or Floor Deck</a:t>
              </a:r>
            </a:p>
          </p:txBody>
        </p:sp>
        <p:sp>
          <p:nvSpPr>
            <p:cNvPr id="28" name="Line 30"/>
            <p:cNvSpPr>
              <a:spLocks noChangeShapeType="1"/>
            </p:cNvSpPr>
            <p:nvPr/>
          </p:nvSpPr>
          <p:spPr bwMode="auto">
            <a:xfrm flipH="1" flipV="1">
              <a:off x="3419" y="2075"/>
              <a:ext cx="699" cy="593"/>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9" name="Rectangle 35"/>
            <p:cNvSpPr>
              <a:spLocks/>
            </p:cNvSpPr>
            <p:nvPr/>
          </p:nvSpPr>
          <p:spPr bwMode="auto">
            <a:xfrm>
              <a:off x="4211" y="2539"/>
              <a:ext cx="166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spcBef>
                  <a:spcPct val="20000"/>
                </a:spcBef>
              </a:pPr>
              <a:r>
                <a:rPr lang="en-US" sz="2400" kern="0" dirty="0">
                  <a:solidFill>
                    <a:srgbClr val="000000"/>
                  </a:solidFill>
                  <a:ea typeface="ヒラギノ角ゴ Pro W3"/>
                  <a:cs typeface="ヒラギノ角ゴ Pro W3"/>
                  <a:sym typeface="AlexonMedium"/>
                </a:rPr>
                <a:t>Deep Leg Track</a:t>
              </a:r>
            </a:p>
          </p:txBody>
        </p:sp>
        <p:sp>
          <p:nvSpPr>
            <p:cNvPr id="30" name="Line 32"/>
            <p:cNvSpPr>
              <a:spLocks noChangeShapeType="1"/>
            </p:cNvSpPr>
            <p:nvPr/>
          </p:nvSpPr>
          <p:spPr bwMode="auto">
            <a:xfrm flipV="1">
              <a:off x="1446" y="3504"/>
              <a:ext cx="743" cy="4"/>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 name="Line 33"/>
            <p:cNvSpPr>
              <a:spLocks noChangeShapeType="1"/>
            </p:cNvSpPr>
            <p:nvPr/>
          </p:nvSpPr>
          <p:spPr bwMode="auto">
            <a:xfrm flipV="1">
              <a:off x="1570" y="2658"/>
              <a:ext cx="960" cy="3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 name="Line 34"/>
            <p:cNvSpPr>
              <a:spLocks noChangeShapeType="1"/>
            </p:cNvSpPr>
            <p:nvPr/>
          </p:nvSpPr>
          <p:spPr bwMode="auto">
            <a:xfrm flipV="1">
              <a:off x="1344" y="1225"/>
              <a:ext cx="305" cy="45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3" name="Line 35"/>
            <p:cNvSpPr>
              <a:spLocks noChangeShapeType="1"/>
            </p:cNvSpPr>
            <p:nvPr/>
          </p:nvSpPr>
          <p:spPr bwMode="auto">
            <a:xfrm flipH="1" flipV="1">
              <a:off x="3419" y="1547"/>
              <a:ext cx="915" cy="643"/>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4" name="Line 36"/>
            <p:cNvSpPr>
              <a:spLocks noChangeShapeType="1"/>
            </p:cNvSpPr>
            <p:nvPr/>
          </p:nvSpPr>
          <p:spPr bwMode="auto">
            <a:xfrm flipH="1" flipV="1">
              <a:off x="3552" y="1488"/>
              <a:ext cx="699" cy="161"/>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5" name="Rectangle 42"/>
            <p:cNvSpPr>
              <a:spLocks/>
            </p:cNvSpPr>
            <p:nvPr/>
          </p:nvSpPr>
          <p:spPr bwMode="auto">
            <a:xfrm>
              <a:off x="2475" y="2746"/>
              <a:ext cx="70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pPr algn="ctr" defTabSz="822325" eaLnBrk="0" hangingPunct="0"/>
              <a:r>
                <a:rPr lang="en-US" sz="3000" b="1" kern="0" dirty="0">
                  <a:solidFill>
                    <a:srgbClr val="000000"/>
                  </a:solidFill>
                  <a:ea typeface="ヒラギノ角ゴ Pro W3"/>
                  <a:cs typeface="ヒラギノ角ゴ Pro W3"/>
                  <a:sym typeface="Copperplate"/>
                </a:rPr>
                <a:t>Load</a:t>
              </a:r>
            </a:p>
          </p:txBody>
        </p:sp>
        <p:sp>
          <p:nvSpPr>
            <p:cNvPr id="36" name="Line 40"/>
            <p:cNvSpPr>
              <a:spLocks noChangeShapeType="1"/>
            </p:cNvSpPr>
            <p:nvPr/>
          </p:nvSpPr>
          <p:spPr bwMode="auto">
            <a:xfrm rot="10800000" flipH="1">
              <a:off x="3117" y="1263"/>
              <a:ext cx="0" cy="1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 name="Line 38"/>
            <p:cNvSpPr>
              <a:spLocks noChangeShapeType="1"/>
            </p:cNvSpPr>
            <p:nvPr/>
          </p:nvSpPr>
          <p:spPr bwMode="auto">
            <a:xfrm rot="10800000" flipH="1">
              <a:off x="2572" y="1263"/>
              <a:ext cx="0" cy="1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38" name="Slide Number Placeholder 37">
            <a:extLst>
              <a:ext uri="{FF2B5EF4-FFF2-40B4-BE49-F238E27FC236}">
                <a16:creationId xmlns:a16="http://schemas.microsoft.com/office/drawing/2014/main" id="{3C51DC89-6411-47A1-91A4-2E8C4414F3D4}"/>
              </a:ext>
            </a:extLst>
          </p:cNvPr>
          <p:cNvSpPr>
            <a:spLocks noGrp="1"/>
          </p:cNvSpPr>
          <p:nvPr>
            <p:ph type="sldNum" sz="quarter" idx="12"/>
          </p:nvPr>
        </p:nvSpPr>
        <p:spPr/>
        <p:txBody>
          <a:bodyPr/>
          <a:lstStyle/>
          <a:p>
            <a:fld id="{E5137D0E-4A4F-4307-8994-C1891D747D59}" type="slidenum">
              <a:rPr lang="en-US" smtClean="0"/>
              <a:t>23</a:t>
            </a:fld>
            <a:endParaRPr lang="en-US" dirty="0"/>
          </a:p>
        </p:txBody>
      </p:sp>
    </p:spTree>
    <p:extLst>
      <p:ext uri="{BB962C8B-B14F-4D97-AF65-F5344CB8AC3E}">
        <p14:creationId xmlns:p14="http://schemas.microsoft.com/office/powerpoint/2010/main" val="41322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Systems</a:t>
            </a:r>
          </a:p>
        </p:txBody>
      </p:sp>
      <p:sp>
        <p:nvSpPr>
          <p:cNvPr id="3" name="Content Placeholder 2"/>
          <p:cNvSpPr>
            <a:spLocks noGrp="1"/>
          </p:cNvSpPr>
          <p:nvPr>
            <p:ph idx="4294967295"/>
          </p:nvPr>
        </p:nvSpPr>
        <p:spPr>
          <a:xfrm>
            <a:off x="914400" y="2378075"/>
            <a:ext cx="4572000" cy="3657600"/>
          </a:xfrm>
        </p:spPr>
        <p:txBody>
          <a:bodyPr/>
          <a:lstStyle/>
          <a:p>
            <a:pPr marL="0" indent="0" algn="ctr">
              <a:buNone/>
            </a:pPr>
            <a:r>
              <a:rPr lang="en-US" sz="4000" kern="0" dirty="0"/>
              <a:t>Test </a:t>
            </a:r>
          </a:p>
          <a:p>
            <a:pPr marL="0" indent="0" algn="ctr">
              <a:buNone/>
            </a:pPr>
            <a:r>
              <a:rPr lang="en-US" sz="4000" kern="0" dirty="0"/>
              <a:t>Method</a:t>
            </a:r>
          </a:p>
        </p:txBody>
      </p:sp>
      <p:pic>
        <p:nvPicPr>
          <p:cNvPr id="578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63040"/>
            <a:ext cx="3657600" cy="457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D178DA7C-6265-46F1-BE5E-CF7A4DB79496}"/>
              </a:ext>
            </a:extLst>
          </p:cNvPr>
          <p:cNvSpPr>
            <a:spLocks noGrp="1"/>
          </p:cNvSpPr>
          <p:nvPr>
            <p:ph type="sldNum" sz="quarter" idx="12"/>
          </p:nvPr>
        </p:nvSpPr>
        <p:spPr/>
        <p:txBody>
          <a:bodyPr/>
          <a:lstStyle/>
          <a:p>
            <a:fld id="{E5137D0E-4A4F-4307-8994-C1891D747D59}" type="slidenum">
              <a:rPr lang="en-US" smtClean="0"/>
              <a:t>24</a:t>
            </a:fld>
            <a:endParaRPr lang="en-US" dirty="0"/>
          </a:p>
        </p:txBody>
      </p:sp>
    </p:spTree>
    <p:extLst>
      <p:ext uri="{BB962C8B-B14F-4D97-AF65-F5344CB8AC3E}">
        <p14:creationId xmlns:p14="http://schemas.microsoft.com/office/powerpoint/2010/main" val="2099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kern="0" dirty="0"/>
              <a:t>UL 2079</a:t>
            </a:r>
          </a:p>
          <a:p>
            <a:r>
              <a:rPr lang="en-US" kern="0" dirty="0"/>
              <a:t>ASTM E1966</a:t>
            </a:r>
          </a:p>
        </p:txBody>
      </p:sp>
      <p:sp>
        <p:nvSpPr>
          <p:cNvPr id="2" name="Title 1"/>
          <p:cNvSpPr>
            <a:spLocks noGrp="1"/>
          </p:cNvSpPr>
          <p:nvPr>
            <p:ph type="title"/>
          </p:nvPr>
        </p:nvSpPr>
        <p:spPr/>
        <p:txBody>
          <a:bodyPr/>
          <a:lstStyle/>
          <a:p>
            <a:r>
              <a:rPr lang="en-US" dirty="0"/>
              <a:t>Standards</a:t>
            </a:r>
          </a:p>
        </p:txBody>
      </p:sp>
      <p:sp>
        <p:nvSpPr>
          <p:cNvPr id="4" name="Slide Number Placeholder 3">
            <a:extLst>
              <a:ext uri="{FF2B5EF4-FFF2-40B4-BE49-F238E27FC236}">
                <a16:creationId xmlns:a16="http://schemas.microsoft.com/office/drawing/2014/main" id="{96804E11-0273-4917-99DC-534A2CEB35DF}"/>
              </a:ext>
            </a:extLst>
          </p:cNvPr>
          <p:cNvSpPr>
            <a:spLocks noGrp="1"/>
          </p:cNvSpPr>
          <p:nvPr>
            <p:ph type="sldNum" sz="quarter" idx="12"/>
          </p:nvPr>
        </p:nvSpPr>
        <p:spPr/>
        <p:txBody>
          <a:bodyPr/>
          <a:lstStyle/>
          <a:p>
            <a:fld id="{E5137D0E-4A4F-4307-8994-C1891D747D59}" type="slidenum">
              <a:rPr lang="en-US" smtClean="0"/>
              <a:t>25</a:t>
            </a:fld>
            <a:endParaRPr lang="en-US" dirty="0"/>
          </a:p>
        </p:txBody>
      </p:sp>
    </p:spTree>
    <p:extLst>
      <p:ext uri="{BB962C8B-B14F-4D97-AF65-F5344CB8AC3E}">
        <p14:creationId xmlns:p14="http://schemas.microsoft.com/office/powerpoint/2010/main" val="34023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075" name="Rectangle 3"/>
          <p:cNvSpPr>
            <a:spLocks noGrp="1" noChangeArrowheads="1"/>
          </p:cNvSpPr>
          <p:nvPr>
            <p:ph idx="1"/>
          </p:nvPr>
        </p:nvSpPr>
        <p:spPr>
          <a:prstGeom prst="rect">
            <a:avLst/>
          </a:prstGeom>
        </p:spPr>
        <p:txBody>
          <a:bodyPr/>
          <a:lstStyle/>
          <a:p>
            <a:pPr marL="228600" indent="-228600"/>
            <a:r>
              <a:rPr lang="en-US" dirty="0"/>
              <a:t>Assembly Rating</a:t>
            </a:r>
          </a:p>
          <a:p>
            <a:pPr marL="228600" indent="-228600"/>
            <a:r>
              <a:rPr lang="en-US" dirty="0"/>
              <a:t>L – Leakage (Optional)</a:t>
            </a:r>
          </a:p>
          <a:p>
            <a:pPr marL="228600" indent="-228600"/>
            <a:r>
              <a:rPr lang="en-US" dirty="0"/>
              <a:t>W – Water Leakage (Optional, Not Applicable to Head-of-Wall Joint Systems)</a:t>
            </a:r>
          </a:p>
        </p:txBody>
      </p:sp>
      <p:sp>
        <p:nvSpPr>
          <p:cNvPr id="2051074" name="Rectangle 2"/>
          <p:cNvSpPr>
            <a:spLocks noGrp="1" noChangeArrowheads="1"/>
          </p:cNvSpPr>
          <p:nvPr>
            <p:ph type="title"/>
          </p:nvPr>
        </p:nvSpPr>
        <p:spPr/>
        <p:txBody>
          <a:bodyPr/>
          <a:lstStyle/>
          <a:p>
            <a:r>
              <a:rPr lang="en-US" dirty="0"/>
              <a:t>Ratings</a:t>
            </a:r>
          </a:p>
        </p:txBody>
      </p:sp>
      <p:sp>
        <p:nvSpPr>
          <p:cNvPr id="2" name="Slide Number Placeholder 1">
            <a:extLst>
              <a:ext uri="{FF2B5EF4-FFF2-40B4-BE49-F238E27FC236}">
                <a16:creationId xmlns:a16="http://schemas.microsoft.com/office/drawing/2014/main" id="{7C69EDC1-4BEC-4914-B259-20F0CBF2E1BA}"/>
              </a:ext>
            </a:extLst>
          </p:cNvPr>
          <p:cNvSpPr>
            <a:spLocks noGrp="1"/>
          </p:cNvSpPr>
          <p:nvPr>
            <p:ph type="sldNum" sz="quarter" idx="12"/>
          </p:nvPr>
        </p:nvSpPr>
        <p:spPr/>
        <p:txBody>
          <a:bodyPr/>
          <a:lstStyle/>
          <a:p>
            <a:fld id="{E5137D0E-4A4F-4307-8994-C1891D747D59}" type="slidenum">
              <a:rPr lang="en-US" smtClean="0"/>
              <a:t>26</a:t>
            </a:fld>
            <a:endParaRPr lang="en-US" dirty="0"/>
          </a:p>
        </p:txBody>
      </p:sp>
    </p:spTree>
    <p:extLst>
      <p:ext uri="{BB962C8B-B14F-4D97-AF65-F5344CB8AC3E}">
        <p14:creationId xmlns:p14="http://schemas.microsoft.com/office/powerpoint/2010/main" val="112012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99" name="Rectangle 3"/>
          <p:cNvSpPr>
            <a:spLocks noGrp="1" noChangeArrowheads="1"/>
          </p:cNvSpPr>
          <p:nvPr>
            <p:ph idx="1"/>
          </p:nvPr>
        </p:nvSpPr>
        <p:spPr>
          <a:prstGeom prst="rect">
            <a:avLst/>
          </a:prstGeom>
        </p:spPr>
        <p:txBody>
          <a:bodyPr/>
          <a:lstStyle/>
          <a:p>
            <a:pPr marL="228600" indent="-228600"/>
            <a:r>
              <a:rPr lang="en-US" dirty="0"/>
              <a:t>Passage of Flame</a:t>
            </a:r>
          </a:p>
          <a:p>
            <a:pPr marL="228600" indent="-228600"/>
            <a:r>
              <a:rPr lang="en-US" dirty="0"/>
              <a:t>325</a:t>
            </a:r>
            <a:r>
              <a:rPr lang="en-US" dirty="0">
                <a:cs typeface="Arial" pitchFamily="34" charset="0"/>
              </a:rPr>
              <a:t>ºF Individual Point </a:t>
            </a:r>
            <a:r>
              <a:rPr lang="en-US" dirty="0"/>
              <a:t>Temperature Rise</a:t>
            </a:r>
          </a:p>
          <a:p>
            <a:pPr marL="228600" indent="-228600"/>
            <a:r>
              <a:rPr lang="en-US" dirty="0"/>
              <a:t>250</a:t>
            </a:r>
            <a:r>
              <a:rPr lang="en-US" dirty="0">
                <a:cs typeface="Arial" pitchFamily="34" charset="0"/>
              </a:rPr>
              <a:t>ºF Average </a:t>
            </a:r>
            <a:r>
              <a:rPr lang="en-US" dirty="0"/>
              <a:t>Temperature Rise (If Joint Width </a:t>
            </a:r>
            <a:r>
              <a:rPr lang="en-US" dirty="0">
                <a:cs typeface="Arial" pitchFamily="34" charset="0"/>
              </a:rPr>
              <a:t>&gt; 6 in.)</a:t>
            </a:r>
          </a:p>
          <a:p>
            <a:pPr marL="228600" indent="-228600"/>
            <a:r>
              <a:rPr lang="en-US" dirty="0">
                <a:cs typeface="Arial" pitchFamily="34" charset="0"/>
              </a:rPr>
              <a:t>Support Load (Joint in Floor Assemblies, if Load Bearing)</a:t>
            </a:r>
            <a:endParaRPr lang="en-US" dirty="0"/>
          </a:p>
          <a:p>
            <a:pPr marL="228600" indent="-228600"/>
            <a:r>
              <a:rPr lang="en-US" dirty="0"/>
              <a:t>Hose Stream (Joints in Wall Assemblies Only)</a:t>
            </a:r>
          </a:p>
        </p:txBody>
      </p:sp>
      <p:sp>
        <p:nvSpPr>
          <p:cNvPr id="2052098" name="Rectangle 2"/>
          <p:cNvSpPr>
            <a:spLocks noGrp="1" noChangeArrowheads="1"/>
          </p:cNvSpPr>
          <p:nvPr>
            <p:ph type="title"/>
          </p:nvPr>
        </p:nvSpPr>
        <p:spPr/>
        <p:txBody>
          <a:bodyPr/>
          <a:lstStyle/>
          <a:p>
            <a:r>
              <a:rPr lang="en-US" dirty="0"/>
              <a:t>Assembly Rating</a:t>
            </a:r>
          </a:p>
        </p:txBody>
      </p:sp>
      <p:sp>
        <p:nvSpPr>
          <p:cNvPr id="2" name="Slide Number Placeholder 1">
            <a:extLst>
              <a:ext uri="{FF2B5EF4-FFF2-40B4-BE49-F238E27FC236}">
                <a16:creationId xmlns:a16="http://schemas.microsoft.com/office/drawing/2014/main" id="{974198E0-C410-4B97-95C4-852EEFF0BAA1}"/>
              </a:ext>
            </a:extLst>
          </p:cNvPr>
          <p:cNvSpPr>
            <a:spLocks noGrp="1"/>
          </p:cNvSpPr>
          <p:nvPr>
            <p:ph type="sldNum" sz="quarter" idx="12"/>
          </p:nvPr>
        </p:nvSpPr>
        <p:spPr/>
        <p:txBody>
          <a:bodyPr/>
          <a:lstStyle/>
          <a:p>
            <a:fld id="{E5137D0E-4A4F-4307-8994-C1891D747D59}" type="slidenum">
              <a:rPr lang="en-US" smtClean="0"/>
              <a:t>27</a:t>
            </a:fld>
            <a:endParaRPr lang="en-US" dirty="0"/>
          </a:p>
        </p:txBody>
      </p:sp>
    </p:spTree>
    <p:extLst>
      <p:ext uri="{BB962C8B-B14F-4D97-AF65-F5344CB8AC3E}">
        <p14:creationId xmlns:p14="http://schemas.microsoft.com/office/powerpoint/2010/main" val="7668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123" name="Rectangle 3"/>
          <p:cNvSpPr>
            <a:spLocks noGrp="1" noChangeArrowheads="1"/>
          </p:cNvSpPr>
          <p:nvPr>
            <p:ph idx="1"/>
          </p:nvPr>
        </p:nvSpPr>
        <p:spPr>
          <a:prstGeom prst="rect">
            <a:avLst/>
          </a:prstGeom>
        </p:spPr>
        <p:txBody>
          <a:bodyPr/>
          <a:lstStyle/>
          <a:p>
            <a:pPr marL="228600" indent="-228600"/>
            <a:r>
              <a:rPr lang="en-US" dirty="0"/>
              <a:t>Air Leakage Rate at Ambient Temperature</a:t>
            </a:r>
          </a:p>
          <a:p>
            <a:pPr marL="228600" indent="-228600"/>
            <a:r>
              <a:rPr lang="en-US" dirty="0"/>
              <a:t>Air Leakage Rate at 400ºF</a:t>
            </a:r>
          </a:p>
        </p:txBody>
      </p:sp>
      <p:sp>
        <p:nvSpPr>
          <p:cNvPr id="2053122" name="Rectangle 2"/>
          <p:cNvSpPr>
            <a:spLocks noGrp="1" noChangeArrowheads="1"/>
          </p:cNvSpPr>
          <p:nvPr>
            <p:ph type="title"/>
          </p:nvPr>
        </p:nvSpPr>
        <p:spPr/>
        <p:txBody>
          <a:bodyPr/>
          <a:lstStyle/>
          <a:p>
            <a:r>
              <a:rPr lang="en-US" dirty="0"/>
              <a:t>L Rating</a:t>
            </a:r>
          </a:p>
        </p:txBody>
      </p:sp>
      <p:sp>
        <p:nvSpPr>
          <p:cNvPr id="2" name="Slide Number Placeholder 1">
            <a:extLst>
              <a:ext uri="{FF2B5EF4-FFF2-40B4-BE49-F238E27FC236}">
                <a16:creationId xmlns:a16="http://schemas.microsoft.com/office/drawing/2014/main" id="{08D2B264-56D3-4529-AB92-5921ED0E6265}"/>
              </a:ext>
            </a:extLst>
          </p:cNvPr>
          <p:cNvSpPr>
            <a:spLocks noGrp="1"/>
          </p:cNvSpPr>
          <p:nvPr>
            <p:ph type="sldNum" sz="quarter" idx="12"/>
          </p:nvPr>
        </p:nvSpPr>
        <p:spPr/>
        <p:txBody>
          <a:bodyPr/>
          <a:lstStyle/>
          <a:p>
            <a:fld id="{E5137D0E-4A4F-4307-8994-C1891D747D59}" type="slidenum">
              <a:rPr lang="en-US" smtClean="0"/>
              <a:t>28</a:t>
            </a:fld>
            <a:endParaRPr lang="en-US" dirty="0"/>
          </a:p>
        </p:txBody>
      </p:sp>
    </p:spTree>
    <p:extLst>
      <p:ext uri="{BB962C8B-B14F-4D97-AF65-F5344CB8AC3E}">
        <p14:creationId xmlns:p14="http://schemas.microsoft.com/office/powerpoint/2010/main" val="8162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147" name="Rectangle 3"/>
          <p:cNvSpPr>
            <a:spLocks noGrp="1" noChangeArrowheads="1"/>
          </p:cNvSpPr>
          <p:nvPr>
            <p:ph idx="1"/>
          </p:nvPr>
        </p:nvSpPr>
        <p:spPr>
          <a:prstGeom prst="rect">
            <a:avLst/>
          </a:prstGeom>
        </p:spPr>
        <p:txBody>
          <a:bodyPr/>
          <a:lstStyle/>
          <a:p>
            <a:pPr marL="228600" indent="-228600"/>
            <a:r>
              <a:rPr lang="en-US" dirty="0"/>
              <a:t>Optional program, applicable to incidental water</a:t>
            </a:r>
          </a:p>
          <a:p>
            <a:pPr marL="228600" indent="-228600"/>
            <a:r>
              <a:rPr lang="en-US" dirty="0"/>
              <a:t>3 Ft WC Pressure Head / 72 Hr Exposure</a:t>
            </a:r>
          </a:p>
          <a:p>
            <a:pPr marL="228600" indent="-228600"/>
            <a:r>
              <a:rPr lang="en-US" dirty="0"/>
              <a:t>Joint subjected to water exposure, followed by standard fire and hose stream tests</a:t>
            </a:r>
          </a:p>
          <a:p>
            <a:pPr marL="228600" indent="-228600"/>
            <a:r>
              <a:rPr lang="en-US" dirty="0"/>
              <a:t>Joint systems assigned a W Rating</a:t>
            </a:r>
          </a:p>
        </p:txBody>
      </p:sp>
      <p:sp>
        <p:nvSpPr>
          <p:cNvPr id="2054146" name="Rectangle 2"/>
          <p:cNvSpPr>
            <a:spLocks noGrp="1" noChangeArrowheads="1"/>
          </p:cNvSpPr>
          <p:nvPr>
            <p:ph type="title"/>
          </p:nvPr>
        </p:nvSpPr>
        <p:spPr/>
        <p:txBody>
          <a:bodyPr/>
          <a:lstStyle/>
          <a:p>
            <a:r>
              <a:rPr lang="en-US" dirty="0"/>
              <a:t>W Rating</a:t>
            </a:r>
          </a:p>
        </p:txBody>
      </p:sp>
      <p:sp>
        <p:nvSpPr>
          <p:cNvPr id="2" name="Slide Number Placeholder 1">
            <a:extLst>
              <a:ext uri="{FF2B5EF4-FFF2-40B4-BE49-F238E27FC236}">
                <a16:creationId xmlns:a16="http://schemas.microsoft.com/office/drawing/2014/main" id="{47C47CC6-5160-4CD4-B666-67B70CC77064}"/>
              </a:ext>
            </a:extLst>
          </p:cNvPr>
          <p:cNvSpPr>
            <a:spLocks noGrp="1"/>
          </p:cNvSpPr>
          <p:nvPr>
            <p:ph type="sldNum" sz="quarter" idx="12"/>
          </p:nvPr>
        </p:nvSpPr>
        <p:spPr/>
        <p:txBody>
          <a:bodyPr/>
          <a:lstStyle/>
          <a:p>
            <a:fld id="{E5137D0E-4A4F-4307-8994-C1891D747D59}" type="slidenum">
              <a:rPr lang="en-US" smtClean="0"/>
              <a:t>29</a:t>
            </a:fld>
            <a:endParaRPr lang="en-US" dirty="0"/>
          </a:p>
        </p:txBody>
      </p:sp>
    </p:spTree>
    <p:extLst>
      <p:ext uri="{BB962C8B-B14F-4D97-AF65-F5344CB8AC3E}">
        <p14:creationId xmlns:p14="http://schemas.microsoft.com/office/powerpoint/2010/main" val="33804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E417EA32-45CF-49F6-9F40-BB97B6BB5C01}"/>
              </a:ext>
            </a:extLst>
          </p:cNvPr>
          <p:cNvSpPr>
            <a:spLocks noGrp="1" noChangeArrowheads="1"/>
          </p:cNvSpPr>
          <p:nvPr>
            <p:ph idx="1"/>
          </p:nvPr>
        </p:nvSpPr>
        <p:spPr/>
        <p:txBody>
          <a:bodyPr/>
          <a:lstStyle/>
          <a:p>
            <a:pPr eaLnBrk="1" hangingPunct="1">
              <a:lnSpc>
                <a:spcPct val="90000"/>
              </a:lnSpc>
            </a:pPr>
            <a:r>
              <a:rPr lang="en-US" altLang="en-US" sz="2799" b="1" dirty="0"/>
              <a:t>FREE Life Safety Digest</a:t>
            </a:r>
          </a:p>
          <a:p>
            <a:pPr marL="0" indent="0" eaLnBrk="1" hangingPunct="1">
              <a:lnSpc>
                <a:spcPct val="90000"/>
              </a:lnSpc>
              <a:buNone/>
            </a:pPr>
            <a:endParaRPr lang="en-US" altLang="en-US" sz="1600" dirty="0"/>
          </a:p>
          <a:p>
            <a:pPr eaLnBrk="1" hangingPunct="1">
              <a:lnSpc>
                <a:spcPct val="90000"/>
              </a:lnSpc>
            </a:pPr>
            <a:r>
              <a:rPr lang="en-US" altLang="en-US" sz="2799" b="1" dirty="0"/>
              <a:t>UL/ULC, FM 4991 Contractor Programs, </a:t>
            </a:r>
          </a:p>
          <a:p>
            <a:pPr marL="228600" indent="0" eaLnBrk="1" hangingPunct="1">
              <a:lnSpc>
                <a:spcPct val="90000"/>
              </a:lnSpc>
              <a:buNone/>
            </a:pPr>
            <a:r>
              <a:rPr lang="en-US" altLang="en-US" sz="2799" b="1" dirty="0"/>
              <a:t>IAS AC 291 Inspection Agency </a:t>
            </a:r>
          </a:p>
          <a:p>
            <a:pPr marL="228600" indent="0" eaLnBrk="1" hangingPunct="1">
              <a:lnSpc>
                <a:spcPct val="90000"/>
              </a:lnSpc>
              <a:buNone/>
            </a:pPr>
            <a:r>
              <a:rPr lang="en-US" altLang="en-US" sz="2799" b="1" dirty="0"/>
              <a:t>Accreditation Program</a:t>
            </a:r>
            <a:r>
              <a:rPr lang="en-US" altLang="en-US" sz="2799" dirty="0"/>
              <a:t>, Individual Knowledge</a:t>
            </a:r>
          </a:p>
          <a:p>
            <a:pPr marL="0" indent="0" eaLnBrk="1" hangingPunct="1">
              <a:lnSpc>
                <a:spcPct val="90000"/>
              </a:lnSpc>
              <a:buNone/>
            </a:pPr>
            <a:endParaRPr lang="en-US" altLang="en-US" sz="1600" dirty="0"/>
          </a:p>
          <a:p>
            <a:pPr eaLnBrk="1" hangingPunct="1">
              <a:lnSpc>
                <a:spcPct val="90000"/>
              </a:lnSpc>
            </a:pPr>
            <a:r>
              <a:rPr lang="en-US" altLang="en-US" sz="2799" b="1" dirty="0"/>
              <a:t>ASTM Inspection Standards – ASTM E2174 &amp; ASTM E2393</a:t>
            </a:r>
          </a:p>
          <a:p>
            <a:pPr lvl="1">
              <a:lnSpc>
                <a:spcPct val="90000"/>
              </a:lnSpc>
            </a:pPr>
            <a:r>
              <a:rPr lang="en-US" altLang="en-US" sz="2399" b="1" dirty="0"/>
              <a:t>High Rise, Category III &amp; IV, R&gt;250 (‘21), NFPA 1, NFPA 101 Appx. Specs Worldwide</a:t>
            </a:r>
          </a:p>
          <a:p>
            <a:pPr marL="0" indent="0" eaLnBrk="1" hangingPunct="1">
              <a:lnSpc>
                <a:spcPct val="90000"/>
              </a:lnSpc>
              <a:buNone/>
            </a:pPr>
            <a:endParaRPr lang="en-US" altLang="en-US" sz="1600" b="1" dirty="0"/>
          </a:p>
          <a:p>
            <a:pPr eaLnBrk="1" hangingPunct="1">
              <a:lnSpc>
                <a:spcPct val="90000"/>
              </a:lnSpc>
            </a:pPr>
            <a:r>
              <a:rPr lang="en-US" altLang="en-US" sz="2799" b="1" dirty="0"/>
              <a:t>Tools @ FCIA.org </a:t>
            </a:r>
            <a:r>
              <a:rPr lang="en-US" altLang="en-US" sz="2799" dirty="0"/>
              <a:t>for Specifiers, AHJ’s, Building Owners, Firestop Contractors &amp; Inspection Agencies</a:t>
            </a:r>
          </a:p>
          <a:p>
            <a:pPr eaLnBrk="1" hangingPunct="1">
              <a:lnSpc>
                <a:spcPct val="90000"/>
              </a:lnSpc>
            </a:pPr>
            <a:endParaRPr lang="en-US" altLang="en-US" sz="1600" dirty="0"/>
          </a:p>
          <a:p>
            <a:pPr>
              <a:lnSpc>
                <a:spcPct val="90000"/>
              </a:lnSpc>
            </a:pPr>
            <a:r>
              <a:rPr lang="en-US" altLang="en-US" sz="2400" b="1" dirty="0"/>
              <a:t>Watch FCIA.org for Webinar Announcements!</a:t>
            </a:r>
          </a:p>
        </p:txBody>
      </p:sp>
      <p:sp>
        <p:nvSpPr>
          <p:cNvPr id="8194" name="Rectangle 2">
            <a:extLst>
              <a:ext uri="{FF2B5EF4-FFF2-40B4-BE49-F238E27FC236}">
                <a16:creationId xmlns:a16="http://schemas.microsoft.com/office/drawing/2014/main" id="{CDC8ECF0-F7F4-4F04-814E-C40DA915E368}"/>
              </a:ext>
            </a:extLst>
          </p:cNvPr>
          <p:cNvSpPr>
            <a:spLocks noGrp="1" noChangeArrowheads="1"/>
          </p:cNvSpPr>
          <p:nvPr>
            <p:ph type="title"/>
          </p:nvPr>
        </p:nvSpPr>
        <p:spPr/>
        <p:txBody>
          <a:bodyPr/>
          <a:lstStyle/>
          <a:p>
            <a:pPr eaLnBrk="1" hangingPunct="1"/>
            <a:r>
              <a:rPr lang="en-US" altLang="en-US" dirty="0"/>
              <a:t>FCIA – Firestop Contractors </a:t>
            </a:r>
            <a:br>
              <a:rPr lang="en-US" altLang="en-US" dirty="0">
                <a:solidFill>
                  <a:schemeClr val="tx1"/>
                </a:solidFill>
              </a:rPr>
            </a:br>
            <a:r>
              <a:rPr lang="en-US" altLang="en-US" dirty="0">
                <a:solidFill>
                  <a:schemeClr val="tx1"/>
                </a:solidFill>
              </a:rPr>
              <a:t>		</a:t>
            </a:r>
            <a:r>
              <a:rPr lang="en-US" altLang="en-US" dirty="0"/>
              <a:t>International Association</a:t>
            </a:r>
          </a:p>
        </p:txBody>
      </p:sp>
      <p:pic>
        <p:nvPicPr>
          <p:cNvPr id="8196" name="Picture 4" descr="C:\Users\BillM\Documents\A FCIA 03-19-06\A FCIA\Magazine\2016\2014-15 Cover Collage.png">
            <a:extLst>
              <a:ext uri="{FF2B5EF4-FFF2-40B4-BE49-F238E27FC236}">
                <a16:creationId xmlns:a16="http://schemas.microsoft.com/office/drawing/2014/main" id="{F1B61ED5-33F2-4461-A89C-4B3C67A859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280" y="1463040"/>
            <a:ext cx="347472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BED2E54-528D-4B58-A381-E335B3E31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37D0E-4A4F-4307-8994-C1891D747D59}"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38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B95E5-BE28-4B77-9F8E-CE1AE3D96584}"/>
              </a:ext>
            </a:extLst>
          </p:cNvPr>
          <p:cNvSpPr>
            <a:spLocks noGrp="1"/>
          </p:cNvSpPr>
          <p:nvPr>
            <p:ph type="sldNum" sz="quarter" idx="12"/>
          </p:nvPr>
        </p:nvSpPr>
        <p:spPr/>
        <p:txBody>
          <a:bodyPr/>
          <a:lstStyle/>
          <a:p>
            <a:fld id="{E5137D0E-4A4F-4307-8994-C1891D747D59}" type="slidenum">
              <a:rPr lang="en-US" smtClean="0"/>
              <a:t>30</a:t>
            </a:fld>
            <a:endParaRPr lang="en-US" dirty="0"/>
          </a:p>
        </p:txBody>
      </p:sp>
      <p:sp>
        <p:nvSpPr>
          <p:cNvPr id="8" name="Title 7">
            <a:extLst>
              <a:ext uri="{FF2B5EF4-FFF2-40B4-BE49-F238E27FC236}">
                <a16:creationId xmlns:a16="http://schemas.microsoft.com/office/drawing/2014/main" id="{5E524303-B722-466C-885A-AE18A88BB26D}"/>
              </a:ext>
            </a:extLst>
          </p:cNvPr>
          <p:cNvSpPr>
            <a:spLocks noGrp="1"/>
          </p:cNvSpPr>
          <p:nvPr>
            <p:ph type="title"/>
          </p:nvPr>
        </p:nvSpPr>
        <p:spPr>
          <a:xfrm>
            <a:off x="914400" y="1463040"/>
            <a:ext cx="5303520" cy="4572000"/>
          </a:xfrm>
        </p:spPr>
        <p:txBody>
          <a:bodyPr anchor="t">
            <a:normAutofit/>
          </a:bodyPr>
          <a:lstStyle/>
          <a:p>
            <a:pPr algn="ctr"/>
            <a:br>
              <a:rPr lang="en-US" sz="4800" dirty="0"/>
            </a:br>
            <a:r>
              <a:rPr lang="en-US" sz="4800" dirty="0"/>
              <a:t>Protection </a:t>
            </a:r>
            <a:br>
              <a:rPr lang="en-US" sz="4800" dirty="0"/>
            </a:br>
            <a:r>
              <a:rPr lang="en-US" sz="4800" dirty="0"/>
              <a:t>of Voids</a:t>
            </a:r>
          </a:p>
        </p:txBody>
      </p:sp>
      <p:pic>
        <p:nvPicPr>
          <p:cNvPr id="6" name="Picture 5">
            <a:extLst>
              <a:ext uri="{FF2B5EF4-FFF2-40B4-BE49-F238E27FC236}">
                <a16:creationId xmlns:a16="http://schemas.microsoft.com/office/drawing/2014/main" id="{C88CC86D-6723-46BD-91CE-10E025EC5ABA}"/>
              </a:ext>
            </a:extLst>
          </p:cNvP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6400800" y="1463040"/>
            <a:ext cx="4572000" cy="4572000"/>
          </a:xfrm>
          <a:prstGeom prst="rect">
            <a:avLst/>
          </a:prstGeom>
          <a:ln w="12700">
            <a:solidFill>
              <a:schemeClr val="tx1"/>
            </a:solidFill>
          </a:ln>
        </p:spPr>
      </p:pic>
    </p:spTree>
    <p:extLst>
      <p:ext uri="{BB962C8B-B14F-4D97-AF65-F5344CB8AC3E}">
        <p14:creationId xmlns:p14="http://schemas.microsoft.com/office/powerpoint/2010/main" val="17986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International Building Code – Chapter 7 – Fire and Smoke Protection Features</a:t>
            </a:r>
          </a:p>
          <a:p>
            <a:pPr lvl="1"/>
            <a:r>
              <a:rPr lang="en-US" kern="0" dirty="0"/>
              <a:t>For the most part, Chapter 7 refers to the breach between rated and non-rated construction, and between non-rated construction as a void.</a:t>
            </a:r>
          </a:p>
        </p:txBody>
      </p:sp>
      <p:sp>
        <p:nvSpPr>
          <p:cNvPr id="2" name="Title 1"/>
          <p:cNvSpPr>
            <a:spLocks noGrp="1"/>
          </p:cNvSpPr>
          <p:nvPr>
            <p:ph type="title"/>
          </p:nvPr>
        </p:nvSpPr>
        <p:spPr/>
        <p:txBody>
          <a:bodyPr/>
          <a:lstStyle/>
          <a:p>
            <a:r>
              <a:rPr lang="en-US" dirty="0">
                <a:solidFill>
                  <a:schemeClr val="tx1"/>
                </a:solidFill>
              </a:rPr>
              <a:t>The Protection of Voids</a:t>
            </a:r>
          </a:p>
        </p:txBody>
      </p:sp>
      <p:sp>
        <p:nvSpPr>
          <p:cNvPr id="4" name="Slide Number Placeholder 3">
            <a:extLst>
              <a:ext uri="{FF2B5EF4-FFF2-40B4-BE49-F238E27FC236}">
                <a16:creationId xmlns:a16="http://schemas.microsoft.com/office/drawing/2014/main" id="{3C601DA5-3378-41E8-9FC5-D639814B00E0}"/>
              </a:ext>
            </a:extLst>
          </p:cNvPr>
          <p:cNvSpPr>
            <a:spLocks noGrp="1"/>
          </p:cNvSpPr>
          <p:nvPr>
            <p:ph type="sldNum" sz="quarter" idx="12"/>
          </p:nvPr>
        </p:nvSpPr>
        <p:spPr/>
        <p:txBody>
          <a:bodyPr/>
          <a:lstStyle/>
          <a:p>
            <a:fld id="{E5137D0E-4A4F-4307-8994-C1891D747D59}" type="slidenum">
              <a:rPr lang="en-US" smtClean="0"/>
              <a:t>31</a:t>
            </a:fld>
            <a:endParaRPr lang="en-US" dirty="0"/>
          </a:p>
        </p:txBody>
      </p:sp>
    </p:spTree>
    <p:extLst>
      <p:ext uri="{BB962C8B-B14F-4D97-AF65-F5344CB8AC3E}">
        <p14:creationId xmlns:p14="http://schemas.microsoft.com/office/powerpoint/2010/main" val="34847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600" kern="0" dirty="0"/>
              <a:t>Exceptions to this where the breach between rated and non-rated construction, and between non-rated construction is referred to as a joint includes:</a:t>
            </a:r>
          </a:p>
          <a:p>
            <a:pPr lvl="2"/>
            <a:r>
              <a:rPr lang="en-US" sz="2200" kern="0" dirty="0"/>
              <a:t>Section 710 – Smoke Partitions</a:t>
            </a:r>
          </a:p>
          <a:p>
            <a:pPr lvl="2"/>
            <a:r>
              <a:rPr lang="en-US" sz="2200" kern="0" dirty="0"/>
              <a:t>Section 712 – Vertical Openings</a:t>
            </a:r>
          </a:p>
          <a:p>
            <a:pPr lvl="2"/>
            <a:r>
              <a:rPr lang="en-US" sz="2200" kern="0" dirty="0"/>
              <a:t>Section 715 – Joints and Voids, in the list of exceptions of joints not requiring protection in Section 715.3</a:t>
            </a:r>
          </a:p>
        </p:txBody>
      </p:sp>
      <p:sp>
        <p:nvSpPr>
          <p:cNvPr id="2" name="Title 1"/>
          <p:cNvSpPr>
            <a:spLocks noGrp="1"/>
          </p:cNvSpPr>
          <p:nvPr>
            <p:ph type="title"/>
          </p:nvPr>
        </p:nvSpPr>
        <p:spPr/>
        <p:txBody>
          <a:bodyPr/>
          <a:lstStyle/>
          <a:p>
            <a:r>
              <a:rPr lang="en-US" dirty="0">
                <a:solidFill>
                  <a:schemeClr val="tx1"/>
                </a:solidFill>
              </a:rPr>
              <a:t>The Protection of Voids</a:t>
            </a:r>
          </a:p>
        </p:txBody>
      </p:sp>
      <p:sp>
        <p:nvSpPr>
          <p:cNvPr id="4" name="Slide Number Placeholder 3">
            <a:extLst>
              <a:ext uri="{FF2B5EF4-FFF2-40B4-BE49-F238E27FC236}">
                <a16:creationId xmlns:a16="http://schemas.microsoft.com/office/drawing/2014/main" id="{3C601DA5-3378-41E8-9FC5-D639814B00E0}"/>
              </a:ext>
            </a:extLst>
          </p:cNvPr>
          <p:cNvSpPr>
            <a:spLocks noGrp="1"/>
          </p:cNvSpPr>
          <p:nvPr>
            <p:ph type="sldNum" sz="quarter" idx="12"/>
          </p:nvPr>
        </p:nvSpPr>
        <p:spPr/>
        <p:txBody>
          <a:bodyPr/>
          <a:lstStyle/>
          <a:p>
            <a:fld id="{E5137D0E-4A4F-4307-8994-C1891D747D59}" type="slidenum">
              <a:rPr lang="en-US" smtClean="0"/>
              <a:t>32</a:t>
            </a:fld>
            <a:endParaRPr lang="en-US" dirty="0"/>
          </a:p>
        </p:txBody>
      </p:sp>
    </p:spTree>
    <p:extLst>
      <p:ext uri="{BB962C8B-B14F-4D97-AF65-F5344CB8AC3E}">
        <p14:creationId xmlns:p14="http://schemas.microsoft.com/office/powerpoint/2010/main" val="29641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sz="2600" b="1" i="0" u="none" strike="noStrike" baseline="0" dirty="0"/>
              <a:t>707.8 Joints. </a:t>
            </a:r>
            <a:r>
              <a:rPr lang="en-US" sz="2600" b="0" i="1" u="none" strike="noStrike" baseline="0" dirty="0"/>
              <a:t>Joints</a:t>
            </a:r>
            <a:r>
              <a:rPr lang="en-US" sz="2600" b="0" i="0" u="none" strike="noStrike" baseline="0" dirty="0"/>
              <a:t> made in or between </a:t>
            </a:r>
            <a:r>
              <a:rPr lang="en-US" sz="2600" b="0" i="1" u="none" strike="noStrike" baseline="0" dirty="0"/>
              <a:t>fire barriers</a:t>
            </a:r>
            <a:r>
              <a:rPr lang="en-US" sz="2600" b="0" i="0" u="none" strike="noStrike" baseline="0" dirty="0"/>
              <a:t>, and joints made at the intersection of </a:t>
            </a:r>
            <a:r>
              <a:rPr lang="en-US" sz="2600" b="0" i="1" u="none" strike="noStrike" baseline="0" dirty="0"/>
              <a:t>fire barriers</a:t>
            </a:r>
            <a:r>
              <a:rPr lang="en-US" sz="2600" b="0" i="0" u="none" strike="noStrike" baseline="0" dirty="0"/>
              <a:t> with the underside of a fire-resistance-rated floor or roof sheathing, slab or deck above, and with other fire-resistance-rated wall assemblies shall comply with Section 715.</a:t>
            </a:r>
          </a:p>
          <a:p>
            <a:pPr algn="l"/>
            <a:r>
              <a:rPr lang="en-US" sz="2600" b="1" i="0" u="none" strike="noStrike" baseline="0" dirty="0"/>
              <a:t>707.9 Voids at intersections. </a:t>
            </a:r>
            <a:r>
              <a:rPr lang="en-US" sz="2600" b="0" i="0" u="none" strike="noStrike" baseline="0" dirty="0"/>
              <a:t>The voids created at the intersection of a </a:t>
            </a:r>
            <a:r>
              <a:rPr lang="en-US" sz="2600" b="0" i="1" u="none" strike="noStrike" baseline="0" dirty="0"/>
              <a:t>fire barrier</a:t>
            </a:r>
            <a:r>
              <a:rPr lang="en-US" sz="2600" b="0" i="0" u="none" strike="noStrike" baseline="0" dirty="0"/>
              <a:t> and a nonfire-resistance-rated roof assembly or a nonfire-resistance-rated exterior wall assembly shall comply with Section 715.</a:t>
            </a:r>
          </a:p>
          <a:p>
            <a:pPr algn="l"/>
            <a:r>
              <a:rPr lang="en-US" sz="2600" dirty="0"/>
              <a:t>Section 715 then provides the details of how to protect the joint or void.</a:t>
            </a:r>
            <a:endParaRPr lang="en-US" sz="2600" b="0" i="0" u="none" strike="noStrike" baseline="0" dirty="0"/>
          </a:p>
        </p:txBody>
      </p:sp>
      <p:sp>
        <p:nvSpPr>
          <p:cNvPr id="2" name="Title 1"/>
          <p:cNvSpPr>
            <a:spLocks noGrp="1"/>
          </p:cNvSpPr>
          <p:nvPr>
            <p:ph type="title"/>
          </p:nvPr>
        </p:nvSpPr>
        <p:spPr/>
        <p:txBody>
          <a:bodyPr/>
          <a:lstStyle/>
          <a:p>
            <a:r>
              <a:rPr lang="en-US" dirty="0">
                <a:solidFill>
                  <a:schemeClr val="tx1"/>
                </a:solidFill>
              </a:rPr>
              <a:t>Format of IBC</a:t>
            </a:r>
          </a:p>
        </p:txBody>
      </p:sp>
      <p:sp>
        <p:nvSpPr>
          <p:cNvPr id="4" name="Slide Number Placeholder 3">
            <a:extLst>
              <a:ext uri="{FF2B5EF4-FFF2-40B4-BE49-F238E27FC236}">
                <a16:creationId xmlns:a16="http://schemas.microsoft.com/office/drawing/2014/main" id="{3C601DA5-3378-41E8-9FC5-D639814B00E0}"/>
              </a:ext>
            </a:extLst>
          </p:cNvPr>
          <p:cNvSpPr>
            <a:spLocks noGrp="1"/>
          </p:cNvSpPr>
          <p:nvPr>
            <p:ph type="sldNum" sz="quarter" idx="12"/>
          </p:nvPr>
        </p:nvSpPr>
        <p:spPr/>
        <p:txBody>
          <a:bodyPr/>
          <a:lstStyle/>
          <a:p>
            <a:fld id="{E5137D0E-4A4F-4307-8994-C1891D747D59}" type="slidenum">
              <a:rPr lang="en-US" smtClean="0"/>
              <a:t>33</a:t>
            </a:fld>
            <a:endParaRPr lang="en-US" dirty="0"/>
          </a:p>
        </p:txBody>
      </p:sp>
    </p:spTree>
    <p:extLst>
      <p:ext uri="{BB962C8B-B14F-4D97-AF65-F5344CB8AC3E}">
        <p14:creationId xmlns:p14="http://schemas.microsoft.com/office/powerpoint/2010/main" val="11245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4F480-3C35-46F1-9BF5-AE3A147FA3CB}"/>
              </a:ext>
            </a:extLst>
          </p:cNvPr>
          <p:cNvSpPr>
            <a:spLocks noGrp="1"/>
          </p:cNvSpPr>
          <p:nvPr>
            <p:ph idx="1"/>
          </p:nvPr>
        </p:nvSpPr>
        <p:spPr>
          <a:xfrm>
            <a:off x="914400" y="1463040"/>
            <a:ext cx="6400800" cy="4572000"/>
          </a:xfrm>
        </p:spPr>
        <p:txBody>
          <a:bodyPr/>
          <a:lstStyle/>
          <a:p>
            <a:r>
              <a:rPr lang="en-US" dirty="0"/>
              <a:t>Exterior Curtain Wall/Fire-Resistance-Rated Floor Intersection – Referred to as a Perimeter Fire Containment System</a:t>
            </a:r>
          </a:p>
          <a:p>
            <a:pPr marL="0" indent="0">
              <a:buNone/>
            </a:pPr>
            <a:endParaRPr lang="en-US" sz="1800" dirty="0"/>
          </a:p>
          <a:p>
            <a:r>
              <a:rPr lang="en-US" dirty="0"/>
              <a:t>Exterior Curtain Wall/Non Fire-Resistance-Rated Floor Assembly Intersection</a:t>
            </a:r>
          </a:p>
        </p:txBody>
      </p:sp>
      <p:sp>
        <p:nvSpPr>
          <p:cNvPr id="3" name="Slide Number Placeholder 2">
            <a:extLst>
              <a:ext uri="{FF2B5EF4-FFF2-40B4-BE49-F238E27FC236}">
                <a16:creationId xmlns:a16="http://schemas.microsoft.com/office/drawing/2014/main" id="{C2163622-C316-46D4-9D54-D04140E3B06E}"/>
              </a:ext>
            </a:extLst>
          </p:cNvPr>
          <p:cNvSpPr>
            <a:spLocks noGrp="1"/>
          </p:cNvSpPr>
          <p:nvPr>
            <p:ph type="sldNum" sz="quarter" idx="12"/>
          </p:nvPr>
        </p:nvSpPr>
        <p:spPr/>
        <p:txBody>
          <a:bodyPr/>
          <a:lstStyle/>
          <a:p>
            <a:fld id="{E5137D0E-4A4F-4307-8994-C1891D747D59}" type="slidenum">
              <a:rPr lang="en-US" smtClean="0"/>
              <a:t>34</a:t>
            </a:fld>
            <a:endParaRPr lang="en-US" dirty="0"/>
          </a:p>
        </p:txBody>
      </p:sp>
      <p:sp>
        <p:nvSpPr>
          <p:cNvPr id="4" name="Title 3">
            <a:extLst>
              <a:ext uri="{FF2B5EF4-FFF2-40B4-BE49-F238E27FC236}">
                <a16:creationId xmlns:a16="http://schemas.microsoft.com/office/drawing/2014/main" id="{0AE8B044-A376-43A9-87A0-57FF12615666}"/>
              </a:ext>
            </a:extLst>
          </p:cNvPr>
          <p:cNvSpPr>
            <a:spLocks noGrp="1"/>
          </p:cNvSpPr>
          <p:nvPr>
            <p:ph type="title"/>
          </p:nvPr>
        </p:nvSpPr>
        <p:spPr/>
        <p:txBody>
          <a:bodyPr/>
          <a:lstStyle/>
          <a:p>
            <a:r>
              <a:rPr lang="en-US" dirty="0"/>
              <a:t>Voids Which Require Protection</a:t>
            </a:r>
          </a:p>
        </p:txBody>
      </p:sp>
      <p:grpSp>
        <p:nvGrpSpPr>
          <p:cNvPr id="11" name="Group 10">
            <a:extLst>
              <a:ext uri="{FF2B5EF4-FFF2-40B4-BE49-F238E27FC236}">
                <a16:creationId xmlns:a16="http://schemas.microsoft.com/office/drawing/2014/main" id="{BC34C990-41E4-4C87-85E5-D33D779DF3EA}"/>
              </a:ext>
            </a:extLst>
          </p:cNvPr>
          <p:cNvGrpSpPr>
            <a:grpSpLocks noChangeAspect="1"/>
          </p:cNvGrpSpPr>
          <p:nvPr/>
        </p:nvGrpSpPr>
        <p:grpSpPr>
          <a:xfrm>
            <a:off x="7589520" y="1737360"/>
            <a:ext cx="3840480" cy="3657600"/>
            <a:chOff x="7085012" y="1463040"/>
            <a:chExt cx="3895887" cy="3642360"/>
          </a:xfrm>
        </p:grpSpPr>
        <p:pic>
          <p:nvPicPr>
            <p:cNvPr id="5" name="Picture 2" descr="wall section">
              <a:extLst>
                <a:ext uri="{FF2B5EF4-FFF2-40B4-BE49-F238E27FC236}">
                  <a16:creationId xmlns:a16="http://schemas.microsoft.com/office/drawing/2014/main" id="{640C1E1F-36F5-4382-AC1F-E46D17E46F63}"/>
                </a:ext>
              </a:extLst>
            </p:cNvPr>
            <p:cNvPicPr>
              <a:picLocks noChangeAspect="1" noChangeArrowheads="1"/>
            </p:cNvPicPr>
            <p:nvPr/>
          </p:nvPicPr>
          <p:blipFill>
            <a:blip r:embed="rId2" cstate="print"/>
            <a:srcRect/>
            <a:stretch>
              <a:fillRect/>
            </a:stretch>
          </p:blipFill>
          <p:spPr bwMode="auto">
            <a:xfrm>
              <a:off x="7085012" y="1463040"/>
              <a:ext cx="3642360" cy="3642360"/>
            </a:xfrm>
            <a:prstGeom prst="rect">
              <a:avLst/>
            </a:prstGeom>
            <a:noFill/>
            <a:ln w="9525">
              <a:noFill/>
              <a:miter lim="800000"/>
              <a:headEnd/>
              <a:tailEnd/>
            </a:ln>
          </p:spPr>
        </p:pic>
        <p:pic>
          <p:nvPicPr>
            <p:cNvPr id="8" name="Picture 7">
              <a:extLst>
                <a:ext uri="{FF2B5EF4-FFF2-40B4-BE49-F238E27FC236}">
                  <a16:creationId xmlns:a16="http://schemas.microsoft.com/office/drawing/2014/main" id="{36292F30-55D8-40DD-8B2C-4F4B78CF006D}"/>
                </a:ext>
              </a:extLst>
            </p:cNvPr>
            <p:cNvPicPr>
              <a:picLocks/>
            </p:cNvPicPr>
            <p:nvPr/>
          </p:nvPicPr>
          <p:blipFill>
            <a:blip r:embed="rId3"/>
            <a:stretch>
              <a:fillRect/>
            </a:stretch>
          </p:blipFill>
          <p:spPr>
            <a:xfrm>
              <a:off x="8694899" y="3411703"/>
              <a:ext cx="2286000" cy="640080"/>
            </a:xfrm>
            <a:prstGeom prst="rect">
              <a:avLst/>
            </a:prstGeom>
          </p:spPr>
        </p:pic>
        <p:pic>
          <p:nvPicPr>
            <p:cNvPr id="10" name="Picture 9">
              <a:extLst>
                <a:ext uri="{FF2B5EF4-FFF2-40B4-BE49-F238E27FC236}">
                  <a16:creationId xmlns:a16="http://schemas.microsoft.com/office/drawing/2014/main" id="{BB244C01-7DAF-4447-B3A4-E81CF6EFD6A2}"/>
                </a:ext>
              </a:extLst>
            </p:cNvPr>
            <p:cNvPicPr>
              <a:picLocks/>
            </p:cNvPicPr>
            <p:nvPr/>
          </p:nvPicPr>
          <p:blipFill>
            <a:blip r:embed="rId4"/>
            <a:stretch>
              <a:fillRect/>
            </a:stretch>
          </p:blipFill>
          <p:spPr>
            <a:xfrm rot="5400000">
              <a:off x="7916423" y="3278248"/>
              <a:ext cx="640080" cy="914400"/>
            </a:xfrm>
            <a:prstGeom prst="rect">
              <a:avLst/>
            </a:prstGeom>
          </p:spPr>
        </p:pic>
      </p:grpSp>
    </p:spTree>
    <p:extLst>
      <p:ext uri="{BB962C8B-B14F-4D97-AF65-F5344CB8AC3E}">
        <p14:creationId xmlns:p14="http://schemas.microsoft.com/office/powerpoint/2010/main" val="66017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4F480-3C35-46F1-9BF5-AE3A147FA3CB}"/>
              </a:ext>
            </a:extLst>
          </p:cNvPr>
          <p:cNvSpPr>
            <a:spLocks noGrp="1"/>
          </p:cNvSpPr>
          <p:nvPr>
            <p:ph idx="1"/>
          </p:nvPr>
        </p:nvSpPr>
        <p:spPr>
          <a:xfrm>
            <a:off x="914400" y="1463040"/>
            <a:ext cx="5486400" cy="4572000"/>
          </a:xfrm>
        </p:spPr>
        <p:txBody>
          <a:bodyPr/>
          <a:lstStyle/>
          <a:p>
            <a:r>
              <a:rPr lang="en-US" dirty="0"/>
              <a:t>Exterior Curtain Wall/Vertical Fire Barrier Intersection</a:t>
            </a:r>
          </a:p>
          <a:p>
            <a:pPr marL="0" indent="0">
              <a:buNone/>
            </a:pPr>
            <a:endParaRPr lang="en-US" sz="1800" dirty="0"/>
          </a:p>
          <a:p>
            <a:r>
              <a:rPr lang="en-US" dirty="0"/>
              <a:t>Fire Barrier/Non Fire-Resistance-Rated Roof Assembly Intersection</a:t>
            </a:r>
          </a:p>
        </p:txBody>
      </p:sp>
      <p:sp>
        <p:nvSpPr>
          <p:cNvPr id="3" name="Slide Number Placeholder 2">
            <a:extLst>
              <a:ext uri="{FF2B5EF4-FFF2-40B4-BE49-F238E27FC236}">
                <a16:creationId xmlns:a16="http://schemas.microsoft.com/office/drawing/2014/main" id="{C2163622-C316-46D4-9D54-D04140E3B06E}"/>
              </a:ext>
            </a:extLst>
          </p:cNvPr>
          <p:cNvSpPr>
            <a:spLocks noGrp="1"/>
          </p:cNvSpPr>
          <p:nvPr>
            <p:ph type="sldNum" sz="quarter" idx="12"/>
          </p:nvPr>
        </p:nvSpPr>
        <p:spPr/>
        <p:txBody>
          <a:bodyPr/>
          <a:lstStyle/>
          <a:p>
            <a:fld id="{E5137D0E-4A4F-4307-8994-C1891D747D59}" type="slidenum">
              <a:rPr lang="en-US" smtClean="0"/>
              <a:t>35</a:t>
            </a:fld>
            <a:endParaRPr lang="en-US" dirty="0"/>
          </a:p>
        </p:txBody>
      </p:sp>
      <p:sp>
        <p:nvSpPr>
          <p:cNvPr id="4" name="Title 3">
            <a:extLst>
              <a:ext uri="{FF2B5EF4-FFF2-40B4-BE49-F238E27FC236}">
                <a16:creationId xmlns:a16="http://schemas.microsoft.com/office/drawing/2014/main" id="{0AE8B044-A376-43A9-87A0-57FF12615666}"/>
              </a:ext>
            </a:extLst>
          </p:cNvPr>
          <p:cNvSpPr>
            <a:spLocks noGrp="1"/>
          </p:cNvSpPr>
          <p:nvPr>
            <p:ph type="title"/>
          </p:nvPr>
        </p:nvSpPr>
        <p:spPr/>
        <p:txBody>
          <a:bodyPr/>
          <a:lstStyle/>
          <a:p>
            <a:r>
              <a:rPr lang="en-US" dirty="0"/>
              <a:t>Voids Which Require Protection</a:t>
            </a:r>
          </a:p>
        </p:txBody>
      </p:sp>
      <p:sp>
        <p:nvSpPr>
          <p:cNvPr id="9" name="Rectangle 8">
            <a:extLst>
              <a:ext uri="{FF2B5EF4-FFF2-40B4-BE49-F238E27FC236}">
                <a16:creationId xmlns:a16="http://schemas.microsoft.com/office/drawing/2014/main" id="{A33F5733-1E2E-4EA8-B2F2-F82DF4B8640F}"/>
              </a:ext>
            </a:extLst>
          </p:cNvPr>
          <p:cNvSpPr/>
          <p:nvPr/>
        </p:nvSpPr>
        <p:spPr>
          <a:xfrm>
            <a:off x="8532812" y="3721608"/>
            <a:ext cx="2741613" cy="642759"/>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E6DB102-A822-48AD-9ACD-A46FCCF05544}"/>
              </a:ext>
            </a:extLst>
          </p:cNvPr>
          <p:cNvGrpSpPr/>
          <p:nvPr/>
        </p:nvGrpSpPr>
        <p:grpSpPr>
          <a:xfrm>
            <a:off x="7179010" y="1746339"/>
            <a:ext cx="4249402" cy="1159002"/>
            <a:chOff x="3960812" y="2670048"/>
            <a:chExt cx="4249402" cy="1159002"/>
          </a:xfrm>
        </p:grpSpPr>
        <p:pic>
          <p:nvPicPr>
            <p:cNvPr id="11" name="Picture 10">
              <a:extLst>
                <a:ext uri="{FF2B5EF4-FFF2-40B4-BE49-F238E27FC236}">
                  <a16:creationId xmlns:a16="http://schemas.microsoft.com/office/drawing/2014/main" id="{C2DF2680-D8C7-4C79-AF60-52F998A2F1D9}"/>
                </a:ext>
              </a:extLst>
            </p:cNvPr>
            <p:cNvPicPr>
              <a:picLocks noChangeAspect="1"/>
            </p:cNvPicPr>
            <p:nvPr/>
          </p:nvPicPr>
          <p:blipFill>
            <a:blip r:embed="rId2"/>
            <a:stretch>
              <a:fillRect/>
            </a:stretch>
          </p:blipFill>
          <p:spPr>
            <a:xfrm>
              <a:off x="3960812" y="3028950"/>
              <a:ext cx="1133475" cy="800100"/>
            </a:xfrm>
            <a:prstGeom prst="rect">
              <a:avLst/>
            </a:prstGeom>
          </p:spPr>
        </p:pic>
        <p:pic>
          <p:nvPicPr>
            <p:cNvPr id="12" name="Picture 11">
              <a:extLst>
                <a:ext uri="{FF2B5EF4-FFF2-40B4-BE49-F238E27FC236}">
                  <a16:creationId xmlns:a16="http://schemas.microsoft.com/office/drawing/2014/main" id="{BBC38805-0E86-47D2-8F6B-846B32AE73B4}"/>
                </a:ext>
              </a:extLst>
            </p:cNvPr>
            <p:cNvPicPr>
              <a:picLocks noChangeAspect="1"/>
            </p:cNvPicPr>
            <p:nvPr/>
          </p:nvPicPr>
          <p:blipFill>
            <a:blip r:embed="rId3"/>
            <a:stretch>
              <a:fillRect/>
            </a:stretch>
          </p:blipFill>
          <p:spPr>
            <a:xfrm>
              <a:off x="4169664" y="2670048"/>
              <a:ext cx="152400" cy="428625"/>
            </a:xfrm>
            <a:prstGeom prst="rect">
              <a:avLst/>
            </a:prstGeom>
          </p:spPr>
        </p:pic>
        <p:pic>
          <p:nvPicPr>
            <p:cNvPr id="13" name="Picture 12">
              <a:extLst>
                <a:ext uri="{FF2B5EF4-FFF2-40B4-BE49-F238E27FC236}">
                  <a16:creationId xmlns:a16="http://schemas.microsoft.com/office/drawing/2014/main" id="{56A18B75-DD24-425B-9300-15335DD021E4}"/>
                </a:ext>
              </a:extLst>
            </p:cNvPr>
            <p:cNvPicPr>
              <a:picLocks noChangeAspect="1"/>
            </p:cNvPicPr>
            <p:nvPr/>
          </p:nvPicPr>
          <p:blipFill>
            <a:blip r:embed="rId3"/>
            <a:stretch>
              <a:fillRect/>
            </a:stretch>
          </p:blipFill>
          <p:spPr>
            <a:xfrm rot="10800000">
              <a:off x="4169664" y="3300984"/>
              <a:ext cx="164182" cy="493776"/>
            </a:xfrm>
            <a:prstGeom prst="rect">
              <a:avLst/>
            </a:prstGeom>
          </p:spPr>
        </p:pic>
        <p:sp>
          <p:nvSpPr>
            <p:cNvPr id="14" name="Rectangle 13">
              <a:extLst>
                <a:ext uri="{FF2B5EF4-FFF2-40B4-BE49-F238E27FC236}">
                  <a16:creationId xmlns:a16="http://schemas.microsoft.com/office/drawing/2014/main" id="{2053DCAA-977F-4CC8-B18E-B6C24151F1B1}"/>
                </a:ext>
              </a:extLst>
            </p:cNvPr>
            <p:cNvSpPr/>
            <p:nvPr/>
          </p:nvSpPr>
          <p:spPr>
            <a:xfrm>
              <a:off x="4333846" y="3733800"/>
              <a:ext cx="84166" cy="60961"/>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6813376-FED6-4AAF-B248-DE23D4D6BA11}"/>
                </a:ext>
              </a:extLst>
            </p:cNvPr>
            <p:cNvSpPr/>
            <p:nvPr/>
          </p:nvSpPr>
          <p:spPr>
            <a:xfrm>
              <a:off x="4085498" y="3699511"/>
              <a:ext cx="84166" cy="95250"/>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28987BBA-3FE9-47F1-BFE4-50B281C8715B}"/>
                </a:ext>
              </a:extLst>
            </p:cNvPr>
            <p:cNvPicPr>
              <a:picLocks/>
            </p:cNvPicPr>
            <p:nvPr/>
          </p:nvPicPr>
          <p:blipFill>
            <a:blip r:embed="rId4"/>
            <a:stretch>
              <a:fillRect/>
            </a:stretch>
          </p:blipFill>
          <p:spPr>
            <a:xfrm rot="5400000">
              <a:off x="5184648" y="2755042"/>
              <a:ext cx="642758" cy="901395"/>
            </a:xfrm>
            <a:prstGeom prst="rect">
              <a:avLst/>
            </a:prstGeom>
          </p:spPr>
        </p:pic>
        <p:pic>
          <p:nvPicPr>
            <p:cNvPr id="17" name="Picture 16">
              <a:extLst>
                <a:ext uri="{FF2B5EF4-FFF2-40B4-BE49-F238E27FC236}">
                  <a16:creationId xmlns:a16="http://schemas.microsoft.com/office/drawing/2014/main" id="{215D7EF2-1A9D-4854-B5FC-2538438C2C86}"/>
                </a:ext>
              </a:extLst>
            </p:cNvPr>
            <p:cNvPicPr>
              <a:picLocks/>
            </p:cNvPicPr>
            <p:nvPr/>
          </p:nvPicPr>
          <p:blipFill>
            <a:blip r:embed="rId5"/>
            <a:stretch>
              <a:fillRect/>
            </a:stretch>
          </p:blipFill>
          <p:spPr>
            <a:xfrm>
              <a:off x="5956725" y="2884360"/>
              <a:ext cx="2253489" cy="642758"/>
            </a:xfrm>
            <a:prstGeom prst="rect">
              <a:avLst/>
            </a:prstGeom>
          </p:spPr>
        </p:pic>
      </p:grpSp>
      <p:pic>
        <p:nvPicPr>
          <p:cNvPr id="18" name="Picture 17">
            <a:extLst>
              <a:ext uri="{FF2B5EF4-FFF2-40B4-BE49-F238E27FC236}">
                <a16:creationId xmlns:a16="http://schemas.microsoft.com/office/drawing/2014/main" id="{63215028-5E42-40C7-9C74-43B586FB7A25}"/>
              </a:ext>
            </a:extLst>
          </p:cNvPr>
          <p:cNvPicPr>
            <a:picLocks/>
          </p:cNvPicPr>
          <p:nvPr/>
        </p:nvPicPr>
        <p:blipFill rotWithShape="1">
          <a:blip r:embed="rId6" cstate="print">
            <a:extLst>
              <a:ext uri="{28A0092B-C50C-407E-A947-70E740481C1C}">
                <a14:useLocalDpi xmlns:a14="http://schemas.microsoft.com/office/drawing/2010/main"/>
              </a:ext>
            </a:extLst>
          </a:blip>
          <a:srcRect/>
          <a:stretch/>
        </p:blipFill>
        <p:spPr>
          <a:xfrm>
            <a:off x="8075612" y="3264243"/>
            <a:ext cx="2665412" cy="1889760"/>
          </a:xfrm>
          <a:prstGeom prst="rect">
            <a:avLst/>
          </a:prstGeom>
          <a:ln w="12700">
            <a:solidFill>
              <a:schemeClr val="tx1"/>
            </a:solidFill>
          </a:ln>
        </p:spPr>
      </p:pic>
    </p:spTree>
    <p:extLst>
      <p:ext uri="{BB962C8B-B14F-4D97-AF65-F5344CB8AC3E}">
        <p14:creationId xmlns:p14="http://schemas.microsoft.com/office/powerpoint/2010/main" val="201257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8FA7A-F727-4ABD-995A-B09890343BCC}"/>
              </a:ext>
            </a:extLst>
          </p:cNvPr>
          <p:cNvSpPr>
            <a:spLocks noGrp="1"/>
          </p:cNvSpPr>
          <p:nvPr>
            <p:ph idx="1"/>
          </p:nvPr>
        </p:nvSpPr>
        <p:spPr/>
        <p:txBody>
          <a:bodyPr/>
          <a:lstStyle/>
          <a:p>
            <a:r>
              <a:rPr lang="en-US" b="1" dirty="0"/>
              <a:t>715.4 Exterior curtain wall/fire-resistance-rated floor intersections.</a:t>
            </a:r>
            <a:r>
              <a:rPr lang="en-US" dirty="0"/>
              <a:t>  Voids shall protected with an approved Perimeter Fire Containment System</a:t>
            </a:r>
          </a:p>
          <a:p>
            <a:pPr lvl="1"/>
            <a:r>
              <a:rPr lang="en-US" dirty="0"/>
              <a:t>System tested to ASTM E2307</a:t>
            </a:r>
          </a:p>
          <a:p>
            <a:pPr lvl="1"/>
            <a:r>
              <a:rPr lang="en-US" dirty="0"/>
              <a:t>F Rating shall be not less than rating of floor</a:t>
            </a:r>
          </a:p>
          <a:p>
            <a:pPr lvl="1"/>
            <a:r>
              <a:rPr lang="en-US" dirty="0"/>
              <a:t>Exception for cases where vision glass extends to finished floor</a:t>
            </a:r>
          </a:p>
        </p:txBody>
      </p:sp>
      <p:sp>
        <p:nvSpPr>
          <p:cNvPr id="3" name="Slide Number Placeholder 2">
            <a:extLst>
              <a:ext uri="{FF2B5EF4-FFF2-40B4-BE49-F238E27FC236}">
                <a16:creationId xmlns:a16="http://schemas.microsoft.com/office/drawing/2014/main" id="{267F804C-AD33-4B7B-9D64-D784BBEAAF8B}"/>
              </a:ext>
            </a:extLst>
          </p:cNvPr>
          <p:cNvSpPr>
            <a:spLocks noGrp="1"/>
          </p:cNvSpPr>
          <p:nvPr>
            <p:ph type="sldNum" sz="quarter" idx="12"/>
          </p:nvPr>
        </p:nvSpPr>
        <p:spPr/>
        <p:txBody>
          <a:bodyPr/>
          <a:lstStyle/>
          <a:p>
            <a:fld id="{E5137D0E-4A4F-4307-8994-C1891D747D59}" type="slidenum">
              <a:rPr lang="en-US" smtClean="0"/>
              <a:t>36</a:t>
            </a:fld>
            <a:endParaRPr lang="en-US" dirty="0"/>
          </a:p>
        </p:txBody>
      </p:sp>
      <p:sp>
        <p:nvSpPr>
          <p:cNvPr id="4" name="Title 3">
            <a:extLst>
              <a:ext uri="{FF2B5EF4-FFF2-40B4-BE49-F238E27FC236}">
                <a16:creationId xmlns:a16="http://schemas.microsoft.com/office/drawing/2014/main" id="{C532D524-18CB-4C0D-8010-F167125E2039}"/>
              </a:ext>
            </a:extLst>
          </p:cNvPr>
          <p:cNvSpPr>
            <a:spLocks noGrp="1"/>
          </p:cNvSpPr>
          <p:nvPr>
            <p:ph type="title"/>
          </p:nvPr>
        </p:nvSpPr>
        <p:spPr/>
        <p:txBody>
          <a:bodyPr/>
          <a:lstStyle/>
          <a:p>
            <a:r>
              <a:rPr lang="en-US" dirty="0"/>
              <a:t>Exterior Curtain Wall / Fire-Resistance-Rated Floor Intersection</a:t>
            </a:r>
          </a:p>
        </p:txBody>
      </p:sp>
    </p:spTree>
    <p:extLst>
      <p:ext uri="{BB962C8B-B14F-4D97-AF65-F5344CB8AC3E}">
        <p14:creationId xmlns:p14="http://schemas.microsoft.com/office/powerpoint/2010/main" val="311428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Paths of Fire Propagation</a:t>
            </a:r>
          </a:p>
        </p:txBody>
      </p:sp>
      <p:pic>
        <p:nvPicPr>
          <p:cNvPr id="6" name="Picture 2" descr="wall section"/>
          <p:cNvPicPr>
            <a:picLocks noChangeAspect="1" noChangeArrowheads="1"/>
          </p:cNvPicPr>
          <p:nvPr/>
        </p:nvPicPr>
        <p:blipFill>
          <a:blip r:embed="rId3" cstate="print"/>
          <a:srcRect/>
          <a:stretch>
            <a:fillRect/>
          </a:stretch>
        </p:blipFill>
        <p:spPr bwMode="auto">
          <a:xfrm>
            <a:off x="5134293" y="2514601"/>
            <a:ext cx="4241003" cy="4193634"/>
          </a:xfrm>
          <a:prstGeom prst="rect">
            <a:avLst/>
          </a:prstGeom>
          <a:noFill/>
          <a:ln w="9525">
            <a:noFill/>
            <a:miter lim="800000"/>
            <a:headEnd/>
            <a:tailEnd/>
          </a:ln>
        </p:spPr>
      </p:pic>
      <p:pic>
        <p:nvPicPr>
          <p:cNvPr id="4019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719" y="990600"/>
            <a:ext cx="1358900" cy="56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038405" y="4572001"/>
            <a:ext cx="381000" cy="1862707"/>
            <a:chOff x="4515993" y="4572000"/>
            <a:chExt cx="381000" cy="1862707"/>
          </a:xfrm>
        </p:grpSpPr>
        <p:sp>
          <p:nvSpPr>
            <p:cNvPr id="20" name="AutoShape 4"/>
            <p:cNvSpPr>
              <a:spLocks noChangeArrowheads="1"/>
            </p:cNvSpPr>
            <p:nvPr/>
          </p:nvSpPr>
          <p:spPr bwMode="auto">
            <a:xfrm>
              <a:off x="4620769" y="4572000"/>
              <a:ext cx="152400" cy="1462645"/>
            </a:xfrm>
            <a:prstGeom prst="upArrow">
              <a:avLst>
                <a:gd name="adj1" fmla="val 50000"/>
                <a:gd name="adj2" fmla="val 225000"/>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p>
              <a:pPr eaLnBrk="0" hangingPunct="0">
                <a:spcBef>
                  <a:spcPct val="50000"/>
                </a:spcBef>
                <a:buClr>
                  <a:schemeClr val="tx1"/>
                </a:buClr>
                <a:buFontTx/>
                <a:buChar char="•"/>
              </a:pPr>
              <a:endParaRPr lang="en-US" dirty="0"/>
            </a:p>
          </p:txBody>
        </p:sp>
        <p:sp>
          <p:nvSpPr>
            <p:cNvPr id="21" name="Text Box 6"/>
            <p:cNvSpPr txBox="1">
              <a:spLocks noChangeArrowheads="1"/>
            </p:cNvSpPr>
            <p:nvPr/>
          </p:nvSpPr>
          <p:spPr bwMode="auto">
            <a:xfrm>
              <a:off x="4515993" y="6034646"/>
              <a:ext cx="381000" cy="400061"/>
            </a:xfrm>
            <a:prstGeom prst="rect">
              <a:avLst/>
            </a:prstGeom>
            <a:noFill/>
            <a:ln w="9525">
              <a:noFill/>
              <a:miter lim="800000"/>
              <a:headEnd/>
              <a:tailEnd/>
            </a:ln>
          </p:spPr>
          <p:txBody>
            <a:bodyPr lIns="91390" tIns="45696" rIns="91390" bIns="45696">
              <a:spAutoFit/>
            </a:bodyPr>
            <a:lstStyle/>
            <a:p>
              <a:pPr eaLnBrk="0" hangingPunct="0">
                <a:spcBef>
                  <a:spcPct val="50000"/>
                </a:spcBef>
                <a:buNone/>
              </a:pPr>
              <a:r>
                <a:rPr lang="en-US" sz="2000" dirty="0">
                  <a:latin typeface="Arial" panose="020B0604020202020204" pitchFamily="34" charset="0"/>
                  <a:cs typeface="Arial" panose="020B0604020202020204" pitchFamily="34" charset="0"/>
                </a:rPr>
                <a:t>1</a:t>
              </a:r>
              <a:r>
                <a:rPr lang="en-US" dirty="0"/>
                <a:t> </a:t>
              </a:r>
            </a:p>
          </p:txBody>
        </p:sp>
      </p:grpSp>
      <p:sp>
        <p:nvSpPr>
          <p:cNvPr id="5" name="TextBox 4"/>
          <p:cNvSpPr txBox="1"/>
          <p:nvPr/>
        </p:nvSpPr>
        <p:spPr>
          <a:xfrm>
            <a:off x="6932612" y="2127252"/>
            <a:ext cx="3749040" cy="1643527"/>
          </a:xfrm>
          <a:prstGeom prst="rect">
            <a:avLst/>
          </a:prstGeom>
          <a:noFill/>
        </p:spPr>
        <p:txBody>
          <a:bodyPr wrap="square" rtlCol="0">
            <a:noAutofit/>
          </a:bodyPr>
          <a:lstStyle/>
          <a:p>
            <a:pPr algn="l">
              <a:buNone/>
            </a:pPr>
            <a:r>
              <a:rPr lang="en-US" sz="2400" dirty="0">
                <a:latin typeface="Arial" panose="020B0604020202020204" pitchFamily="34" charset="0"/>
                <a:cs typeface="Arial" panose="020B0604020202020204" pitchFamily="34" charset="0"/>
              </a:rPr>
              <a:t>1 – Through void between  floor and curtain wall</a:t>
            </a:r>
          </a:p>
          <a:p>
            <a:pPr algn="l">
              <a:buNone/>
            </a:pPr>
            <a:r>
              <a:rPr lang="en-US" sz="2400" dirty="0">
                <a:latin typeface="Arial" panose="020B0604020202020204" pitchFamily="34" charset="0"/>
                <a:cs typeface="Arial" panose="020B0604020202020204" pitchFamily="34" charset="0"/>
              </a:rPr>
              <a:t>2 – Window to window “leap-frogging”</a:t>
            </a:r>
          </a:p>
        </p:txBody>
      </p:sp>
      <p:sp>
        <p:nvSpPr>
          <p:cNvPr id="9" name="Slide Number Placeholder 1">
            <a:extLst>
              <a:ext uri="{FF2B5EF4-FFF2-40B4-BE49-F238E27FC236}">
                <a16:creationId xmlns:a16="http://schemas.microsoft.com/office/drawing/2014/main" id="{78D61D53-4159-4B5F-B6C2-54A4CBA7B7AC}"/>
              </a:ext>
            </a:extLst>
          </p:cNvPr>
          <p:cNvSpPr>
            <a:spLocks noGrp="1"/>
          </p:cNvSpPr>
          <p:nvPr>
            <p:ph type="sldNum" sz="quarter" idx="12"/>
          </p:nvPr>
        </p:nvSpPr>
        <p:spPr>
          <a:xfrm>
            <a:off x="10514012" y="6217920"/>
            <a:ext cx="914400" cy="273049"/>
          </a:xfrm>
        </p:spPr>
        <p:txBody>
          <a:bodyPr/>
          <a:lstStyle/>
          <a:p>
            <a:fld id="{E5137D0E-4A4F-4307-8994-C1891D747D59}" type="slidenum">
              <a:rPr lang="en-US" smtClean="0"/>
              <a:t>37</a:t>
            </a:fld>
            <a:endParaRPr lang="en-US" dirty="0"/>
          </a:p>
        </p:txBody>
      </p:sp>
    </p:spTree>
    <p:extLst>
      <p:ext uri="{BB962C8B-B14F-4D97-AF65-F5344CB8AC3E}">
        <p14:creationId xmlns:p14="http://schemas.microsoft.com/office/powerpoint/2010/main" val="19844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19202"/>
                                        </p:tgtEl>
                                        <p:attrNameLst>
                                          <p:attrName>style.visibility</p:attrName>
                                        </p:attrNameLst>
                                      </p:cBhvr>
                                      <p:to>
                                        <p:strVal val="visible"/>
                                      </p:to>
                                    </p:set>
                                    <p:anim calcmode="lin" valueType="num">
                                      <p:cBhvr additive="base">
                                        <p:cTn id="13" dur="500" fill="hold"/>
                                        <p:tgtEl>
                                          <p:spTgt spid="4019202"/>
                                        </p:tgtEl>
                                        <p:attrNameLst>
                                          <p:attrName>ppt_x</p:attrName>
                                        </p:attrNameLst>
                                      </p:cBhvr>
                                      <p:tavLst>
                                        <p:tav tm="0">
                                          <p:val>
                                            <p:strVal val="#ppt_x"/>
                                          </p:val>
                                        </p:tav>
                                        <p:tav tm="100000">
                                          <p:val>
                                            <p:strVal val="#ppt_x"/>
                                          </p:val>
                                        </p:tav>
                                      </p:tavLst>
                                    </p:anim>
                                    <p:anim calcmode="lin" valueType="num">
                                      <p:cBhvr additive="base">
                                        <p:cTn id="14" dur="500" fill="hold"/>
                                        <p:tgtEl>
                                          <p:spTgt spid="4019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914400" y="1463040"/>
            <a:ext cx="5483224" cy="4572000"/>
          </a:xfrm>
        </p:spPr>
        <p:txBody>
          <a:bodyPr/>
          <a:lstStyle/>
          <a:p>
            <a:r>
              <a:rPr lang="en-US" kern="0" dirty="0"/>
              <a:t>No passage of flames through protected void (i.e. Path 1).  Flame passage anywhere else is acceptable.</a:t>
            </a:r>
          </a:p>
        </p:txBody>
      </p:sp>
      <p:sp>
        <p:nvSpPr>
          <p:cNvPr id="4" name="Slide Number Placeholder 1">
            <a:extLst>
              <a:ext uri="{FF2B5EF4-FFF2-40B4-BE49-F238E27FC236}">
                <a16:creationId xmlns:a16="http://schemas.microsoft.com/office/drawing/2014/main" id="{22487471-2595-4ED9-9E91-1E320D1B7DBB}"/>
              </a:ext>
            </a:extLst>
          </p:cNvPr>
          <p:cNvSpPr>
            <a:spLocks noGrp="1"/>
          </p:cNvSpPr>
          <p:nvPr>
            <p:ph type="sldNum" sz="quarter" idx="12"/>
          </p:nvPr>
        </p:nvSpPr>
        <p:spPr/>
        <p:txBody>
          <a:bodyPr/>
          <a:lstStyle/>
          <a:p>
            <a:fld id="{E5137D0E-4A4F-4307-8994-C1891D747D59}" type="slidenum">
              <a:rPr lang="en-US" smtClean="0"/>
              <a:t>38</a:t>
            </a:fld>
            <a:endParaRPr lang="en-US" dirty="0"/>
          </a:p>
        </p:txBody>
      </p:sp>
      <p:sp>
        <p:nvSpPr>
          <p:cNvPr id="2" name="Title 1"/>
          <p:cNvSpPr>
            <a:spLocks noGrp="1"/>
          </p:cNvSpPr>
          <p:nvPr>
            <p:ph type="title"/>
          </p:nvPr>
        </p:nvSpPr>
        <p:spPr/>
        <p:txBody>
          <a:bodyPr>
            <a:noAutofit/>
          </a:bodyPr>
          <a:lstStyle/>
          <a:p>
            <a:r>
              <a:rPr lang="en-US" dirty="0"/>
              <a:t>F (Flame) Rating by ASTM E2307</a:t>
            </a:r>
          </a:p>
        </p:txBody>
      </p:sp>
      <p:graphicFrame>
        <p:nvGraphicFramePr>
          <p:cNvPr id="10" name="Object 0">
            <a:extLst>
              <a:ext uri="{FF2B5EF4-FFF2-40B4-BE49-F238E27FC236}">
                <a16:creationId xmlns:a16="http://schemas.microsoft.com/office/drawing/2014/main" id="{41D53901-F842-4938-9DA0-9C7D850177E9}"/>
              </a:ext>
            </a:extLst>
          </p:cNvPr>
          <p:cNvGraphicFramePr>
            <a:graphicFrameLocks/>
          </p:cNvGraphicFramePr>
          <p:nvPr/>
        </p:nvGraphicFramePr>
        <p:xfrm>
          <a:off x="6397624" y="1464628"/>
          <a:ext cx="5029200" cy="4570412"/>
        </p:xfrm>
        <a:graphic>
          <a:graphicData uri="http://schemas.openxmlformats.org/presentationml/2006/ole">
            <mc:AlternateContent xmlns:mc="http://schemas.openxmlformats.org/markup-compatibility/2006">
              <mc:Choice xmlns:v="urn:schemas-microsoft-com:vml" Requires="v">
                <p:oleObj spid="_x0000_s15384" name="Photo Editor Photo" r:id="rId3" imgW="5738357" imgH="6835732" progId="MSPhotoEd.3">
                  <p:embed/>
                </p:oleObj>
              </mc:Choice>
              <mc:Fallback>
                <p:oleObj name="Photo Editor Photo" r:id="rId3" imgW="5738357" imgH="6835732" progId="MSPhotoEd.3">
                  <p:embed/>
                  <p:pic>
                    <p:nvPicPr>
                      <p:cNvPr id="10" name="Object 0">
                        <a:extLst>
                          <a:ext uri="{FF2B5EF4-FFF2-40B4-BE49-F238E27FC236}">
                            <a16:creationId xmlns:a16="http://schemas.microsoft.com/office/drawing/2014/main" id="{41D53901-F842-4938-9DA0-9C7D850177E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24" y="1464628"/>
                        <a:ext cx="5029200" cy="4570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998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Apparatus</a:t>
            </a:r>
          </a:p>
        </p:txBody>
      </p:sp>
      <p:pic>
        <p:nvPicPr>
          <p:cNvPr id="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63040"/>
            <a:ext cx="6400800" cy="4573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86667A-34B1-49FE-8622-B42E9CA817B3}"/>
              </a:ext>
            </a:extLst>
          </p:cNvPr>
          <p:cNvSpPr>
            <a:spLocks noGrp="1"/>
          </p:cNvSpPr>
          <p:nvPr>
            <p:ph type="sldNum" sz="quarter" idx="12"/>
          </p:nvPr>
        </p:nvSpPr>
        <p:spPr/>
        <p:txBody>
          <a:bodyPr/>
          <a:lstStyle/>
          <a:p>
            <a:fld id="{E5137D0E-4A4F-4307-8994-C1891D747D59}" type="slidenum">
              <a:rPr lang="en-US" smtClean="0"/>
              <a:t>39</a:t>
            </a:fld>
            <a:endParaRPr lang="en-US" dirty="0"/>
          </a:p>
        </p:txBody>
      </p:sp>
    </p:spTree>
    <p:extLst>
      <p:ext uri="{BB962C8B-B14F-4D97-AF65-F5344CB8AC3E}">
        <p14:creationId xmlns:p14="http://schemas.microsoft.com/office/powerpoint/2010/main" val="16789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544C7DCB-FACB-4065-916D-1586494B57C0}"/>
              </a:ext>
            </a:extLst>
          </p:cNvPr>
          <p:cNvSpPr>
            <a:spLocks noGrp="1" noChangeArrowheads="1"/>
          </p:cNvSpPr>
          <p:nvPr>
            <p:ph idx="1"/>
          </p:nvPr>
        </p:nvSpPr>
        <p:spPr>
          <a:xfrm>
            <a:off x="914400" y="1463040"/>
            <a:ext cx="10515600" cy="5394960"/>
          </a:xfrm>
        </p:spPr>
        <p:txBody>
          <a:bodyPr>
            <a:normAutofit fontScale="92500" lnSpcReduction="20000"/>
          </a:bodyPr>
          <a:lstStyle/>
          <a:p>
            <a:pPr eaLnBrk="1" hangingPunct="1">
              <a:defRPr/>
            </a:pPr>
            <a:r>
              <a:rPr lang="en-US" altLang="en-US" sz="3299" dirty="0"/>
              <a:t>Conferences - HYBRID</a:t>
            </a:r>
          </a:p>
          <a:p>
            <a:pPr lvl="1">
              <a:defRPr/>
            </a:pPr>
            <a:r>
              <a:rPr lang="en-US" altLang="en-US" sz="2899" dirty="0"/>
              <a:t>FCIA ECA @ Nashville, USA – May 18-20</a:t>
            </a:r>
          </a:p>
          <a:p>
            <a:pPr lvl="1">
              <a:defRPr/>
            </a:pPr>
            <a:r>
              <a:rPr lang="en-US" altLang="en-US" sz="2899" dirty="0"/>
              <a:t>FCIA ME @ Doha, Dubai – June 19-25</a:t>
            </a:r>
          </a:p>
          <a:p>
            <a:pPr lvl="1">
              <a:defRPr/>
            </a:pPr>
            <a:r>
              <a:rPr lang="en-US" altLang="en-US" sz="2899" dirty="0"/>
              <a:t>FCIA CAN @ VANCOUVER – Early Oct. </a:t>
            </a:r>
          </a:p>
          <a:p>
            <a:pPr lvl="1">
              <a:defRPr/>
            </a:pPr>
            <a:r>
              <a:rPr lang="en-US" altLang="en-US" sz="2899" dirty="0"/>
              <a:t>FCIA FIC @ Amelia Island, FL – Nov. 2-4</a:t>
            </a:r>
          </a:p>
          <a:p>
            <a:pPr eaLnBrk="1" hangingPunct="1">
              <a:defRPr/>
            </a:pPr>
            <a:r>
              <a:rPr lang="en-US" altLang="en-US" sz="3299" dirty="0"/>
              <a:t>Webinars &amp; Symposiums</a:t>
            </a:r>
          </a:p>
          <a:p>
            <a:pPr eaLnBrk="1" hangingPunct="1">
              <a:defRPr/>
            </a:pPr>
            <a:r>
              <a:rPr lang="en-US" altLang="en-US" sz="3299" dirty="0"/>
              <a:t>Code Development &amp; Standards Discussions</a:t>
            </a:r>
          </a:p>
          <a:p>
            <a:pPr eaLnBrk="1" hangingPunct="1">
              <a:defRPr/>
            </a:pPr>
            <a:r>
              <a:rPr lang="en-US" altLang="en-US" sz="3299" dirty="0"/>
              <a:t>Committee Action</a:t>
            </a:r>
          </a:p>
          <a:p>
            <a:pPr eaLnBrk="1" hangingPunct="1">
              <a:defRPr/>
            </a:pPr>
            <a:r>
              <a:rPr lang="en-US" altLang="en-US" sz="3299" dirty="0"/>
              <a:t>International Discussions</a:t>
            </a:r>
          </a:p>
          <a:p>
            <a:pPr eaLnBrk="1" hangingPunct="1">
              <a:defRPr/>
            </a:pPr>
            <a:r>
              <a:rPr lang="en-US" altLang="en-US" sz="3299" b="1" i="1" dirty="0">
                <a:solidFill>
                  <a:srgbClr val="C00000"/>
                </a:solidFill>
              </a:rPr>
              <a:t>NEW Education for Careers in Firestopping!!</a:t>
            </a:r>
          </a:p>
          <a:p>
            <a:pPr lvl="1">
              <a:defRPr/>
            </a:pPr>
            <a:r>
              <a:rPr lang="en-US" altLang="en-US" sz="2899" b="1" i="1" dirty="0">
                <a:solidFill>
                  <a:srgbClr val="C00000"/>
                </a:solidFill>
              </a:rPr>
              <a:t>FCIA’s Firestop Certificate of Achievement &amp; Education Program</a:t>
            </a:r>
          </a:p>
        </p:txBody>
      </p:sp>
      <p:sp>
        <p:nvSpPr>
          <p:cNvPr id="2" name="Slide Number Placeholder 1">
            <a:extLst>
              <a:ext uri="{FF2B5EF4-FFF2-40B4-BE49-F238E27FC236}">
                <a16:creationId xmlns:a16="http://schemas.microsoft.com/office/drawing/2014/main" id="{4F9E76CD-D8F0-4E34-B7B6-D43DC739F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37D0E-4A4F-4307-8994-C1891D747D5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0" name="Rectangle 2">
            <a:extLst>
              <a:ext uri="{FF2B5EF4-FFF2-40B4-BE49-F238E27FC236}">
                <a16:creationId xmlns:a16="http://schemas.microsoft.com/office/drawing/2014/main" id="{43D00D16-B964-4E7C-A8F1-6987173F4AE7}"/>
              </a:ext>
            </a:extLst>
          </p:cNvPr>
          <p:cNvSpPr>
            <a:spLocks noGrp="1" noChangeArrowheads="1"/>
          </p:cNvSpPr>
          <p:nvPr>
            <p:ph type="title"/>
          </p:nvPr>
        </p:nvSpPr>
        <p:spPr/>
        <p:txBody>
          <a:bodyPr/>
          <a:lstStyle/>
          <a:p>
            <a:pPr eaLnBrk="1" hangingPunct="1"/>
            <a:r>
              <a:rPr lang="en-US" altLang="en-US" dirty="0"/>
              <a:t>FCIA Actions - 2022</a:t>
            </a:r>
          </a:p>
        </p:txBody>
      </p:sp>
      <p:pic>
        <p:nvPicPr>
          <p:cNvPr id="4" name="Picture 3" descr="Logo, company name&#10;&#10;Description automatically generated">
            <a:extLst>
              <a:ext uri="{FF2B5EF4-FFF2-40B4-BE49-F238E27FC236}">
                <a16:creationId xmlns:a16="http://schemas.microsoft.com/office/drawing/2014/main" id="{041318FC-1947-4036-8C56-DF51D7155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274320"/>
            <a:ext cx="2286000" cy="914400"/>
          </a:xfrm>
          <a:prstGeom prst="rect">
            <a:avLst/>
          </a:prstGeom>
        </p:spPr>
      </p:pic>
    </p:spTree>
    <p:extLst>
      <p:ext uri="{BB962C8B-B14F-4D97-AF65-F5344CB8AC3E}">
        <p14:creationId xmlns:p14="http://schemas.microsoft.com/office/powerpoint/2010/main" val="199535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Curtain Wall Orientation</a:t>
            </a:r>
          </a:p>
        </p:txBody>
      </p:sp>
      <p:pic>
        <p:nvPicPr>
          <p:cNvPr id="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63040"/>
            <a:ext cx="6400800" cy="457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F1A4100-E46A-44FD-9E03-B9842EC3B892}"/>
              </a:ext>
            </a:extLst>
          </p:cNvPr>
          <p:cNvSpPr>
            <a:spLocks noGrp="1"/>
          </p:cNvSpPr>
          <p:nvPr>
            <p:ph type="sldNum" sz="quarter" idx="12"/>
          </p:nvPr>
        </p:nvSpPr>
        <p:spPr/>
        <p:txBody>
          <a:bodyPr/>
          <a:lstStyle/>
          <a:p>
            <a:fld id="{E5137D0E-4A4F-4307-8994-C1891D747D59}" type="slidenum">
              <a:rPr lang="en-US" smtClean="0"/>
              <a:t>40</a:t>
            </a:fld>
            <a:endParaRPr lang="en-US" dirty="0"/>
          </a:p>
        </p:txBody>
      </p:sp>
    </p:spTree>
    <p:extLst>
      <p:ext uri="{BB962C8B-B14F-4D97-AF65-F5344CB8AC3E}">
        <p14:creationId xmlns:p14="http://schemas.microsoft.com/office/powerpoint/2010/main" val="1930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Floor - Underside of Protected Void</a:t>
            </a:r>
          </a:p>
        </p:txBody>
      </p:sp>
      <p:pic>
        <p:nvPicPr>
          <p:cNvPr id="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63041"/>
            <a:ext cx="8229600" cy="4570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CD9AEC8-C1B2-4E77-9DE1-268F87820562}"/>
              </a:ext>
            </a:extLst>
          </p:cNvPr>
          <p:cNvSpPr>
            <a:spLocks noGrp="1"/>
          </p:cNvSpPr>
          <p:nvPr>
            <p:ph type="sldNum" sz="quarter" idx="12"/>
          </p:nvPr>
        </p:nvSpPr>
        <p:spPr/>
        <p:txBody>
          <a:bodyPr/>
          <a:lstStyle/>
          <a:p>
            <a:fld id="{E5137D0E-4A4F-4307-8994-C1891D747D59}" type="slidenum">
              <a:rPr lang="en-US" smtClean="0"/>
              <a:t>41</a:t>
            </a:fld>
            <a:endParaRPr lang="en-US" dirty="0"/>
          </a:p>
        </p:txBody>
      </p:sp>
    </p:spTree>
    <p:extLst>
      <p:ext uri="{BB962C8B-B14F-4D97-AF65-F5344CB8AC3E}">
        <p14:creationId xmlns:p14="http://schemas.microsoft.com/office/powerpoint/2010/main" val="40113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401BB4-7061-471E-A9D2-849788E11009}"/>
              </a:ext>
            </a:extLst>
          </p:cNvPr>
          <p:cNvSpPr>
            <a:spLocks noGrp="1"/>
          </p:cNvSpPr>
          <p:nvPr>
            <p:ph type="sldNum" sz="quarter" idx="12"/>
          </p:nvPr>
        </p:nvSpPr>
        <p:spPr/>
        <p:txBody>
          <a:bodyPr/>
          <a:lstStyle/>
          <a:p>
            <a:fld id="{E5137D0E-4A4F-4307-8994-C1891D747D59}" type="slidenum">
              <a:rPr lang="en-US" smtClean="0"/>
              <a:t>42</a:t>
            </a:fld>
            <a:endParaRPr lang="en-US" dirty="0"/>
          </a:p>
        </p:txBody>
      </p:sp>
      <p:sp>
        <p:nvSpPr>
          <p:cNvPr id="4" name="Title 3">
            <a:extLst>
              <a:ext uri="{FF2B5EF4-FFF2-40B4-BE49-F238E27FC236}">
                <a16:creationId xmlns:a16="http://schemas.microsoft.com/office/drawing/2014/main" id="{FCA6DAF1-2D95-468A-9B75-903CD9A534B9}"/>
              </a:ext>
            </a:extLst>
          </p:cNvPr>
          <p:cNvSpPr>
            <a:spLocks noGrp="1"/>
          </p:cNvSpPr>
          <p:nvPr>
            <p:ph type="title"/>
          </p:nvPr>
        </p:nvSpPr>
        <p:spPr/>
        <p:txBody>
          <a:bodyPr/>
          <a:lstStyle/>
          <a:p>
            <a:r>
              <a:rPr lang="en-US" dirty="0"/>
              <a:t>Second Floor – Topside of Protected Void</a:t>
            </a:r>
          </a:p>
        </p:txBody>
      </p:sp>
      <p:pic>
        <p:nvPicPr>
          <p:cNvPr id="5" name="Picture 3">
            <a:extLst>
              <a:ext uri="{FF2B5EF4-FFF2-40B4-BE49-F238E27FC236}">
                <a16:creationId xmlns:a16="http://schemas.microsoft.com/office/drawing/2014/main" id="{0B2B322A-AB4E-473A-9B92-C9DD4089963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63833"/>
            <a:ext cx="8229600" cy="4570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7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Conditioning Prior to Fire Test</a:t>
            </a:r>
          </a:p>
        </p:txBody>
      </p:sp>
      <p:grpSp>
        <p:nvGrpSpPr>
          <p:cNvPr id="3" name="Group 3"/>
          <p:cNvGrpSpPr>
            <a:grpSpLocks/>
          </p:cNvGrpSpPr>
          <p:nvPr/>
        </p:nvGrpSpPr>
        <p:grpSpPr bwMode="auto">
          <a:xfrm>
            <a:off x="1979612" y="1463040"/>
            <a:ext cx="8307548" cy="4572000"/>
            <a:chOff x="714" y="1094"/>
            <a:chExt cx="4796" cy="2879"/>
          </a:xfrm>
        </p:grpSpPr>
        <p:sp>
          <p:nvSpPr>
            <p:cNvPr id="4" name="Rectangle 4"/>
            <p:cNvSpPr>
              <a:spLocks noChangeAspect="1" noChangeArrowheads="1"/>
            </p:cNvSpPr>
            <p:nvPr/>
          </p:nvSpPr>
          <p:spPr bwMode="auto">
            <a:xfrm>
              <a:off x="714" y="1105"/>
              <a:ext cx="1279" cy="720"/>
            </a:xfrm>
            <a:prstGeom prst="rect">
              <a:avLst/>
            </a:prstGeom>
            <a:solidFill>
              <a:srgbClr val="C709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b="1" dirty="0">
                  <a:ea typeface="ヒラギノ角ゴ Pro W3"/>
                  <a:cs typeface="ヒラギノ角ゴ Pro W3"/>
                </a:rPr>
                <a:t>Movement </a:t>
              </a:r>
            </a:p>
            <a:p>
              <a:pPr algn="ctr">
                <a:spcBef>
                  <a:spcPct val="20000"/>
                </a:spcBef>
                <a:buClr>
                  <a:schemeClr val="folHlink"/>
                </a:buClr>
                <a:buSzPct val="90000"/>
                <a:buFont typeface="Wingdings" pitchFamily="2" charset="2"/>
                <a:buNone/>
              </a:pPr>
              <a:r>
                <a:rPr lang="en-US" sz="2800" b="1" dirty="0">
                  <a:ea typeface="ヒラギノ角ゴ Pro W3"/>
                  <a:cs typeface="ヒラギノ角ゴ Pro W3"/>
                </a:rPr>
                <a:t>Class</a:t>
              </a:r>
            </a:p>
          </p:txBody>
        </p:sp>
        <p:sp>
          <p:nvSpPr>
            <p:cNvPr id="5" name="Rectangle 5"/>
            <p:cNvSpPr>
              <a:spLocks noChangeAspect="1" noChangeArrowheads="1"/>
            </p:cNvSpPr>
            <p:nvPr/>
          </p:nvSpPr>
          <p:spPr bwMode="auto">
            <a:xfrm>
              <a:off x="2003" y="1105"/>
              <a:ext cx="1353" cy="720"/>
            </a:xfrm>
            <a:prstGeom prst="rect">
              <a:avLst/>
            </a:prstGeom>
            <a:solidFill>
              <a:srgbClr val="C709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b="1" dirty="0">
                  <a:ea typeface="ヒラギノ角ゴ Pro W3"/>
                  <a:cs typeface="ヒラギノ角ゴ Pro W3"/>
                </a:rPr>
                <a:t>Min. No.</a:t>
              </a:r>
            </a:p>
            <a:p>
              <a:pPr algn="ctr">
                <a:spcBef>
                  <a:spcPct val="20000"/>
                </a:spcBef>
                <a:buClr>
                  <a:schemeClr val="folHlink"/>
                </a:buClr>
                <a:buSzPct val="90000"/>
                <a:buFont typeface="Wingdings" pitchFamily="2" charset="2"/>
                <a:buNone/>
              </a:pPr>
              <a:r>
                <a:rPr lang="en-US" sz="2800" b="1" dirty="0">
                  <a:ea typeface="ヒラギノ角ゴ Pro W3"/>
                  <a:cs typeface="ヒラギノ角ゴ Pro W3"/>
                </a:rPr>
                <a:t>of Cycles</a:t>
              </a:r>
            </a:p>
          </p:txBody>
        </p:sp>
        <p:sp>
          <p:nvSpPr>
            <p:cNvPr id="6" name="Rectangle 6"/>
            <p:cNvSpPr>
              <a:spLocks noChangeAspect="1" noChangeArrowheads="1"/>
            </p:cNvSpPr>
            <p:nvPr/>
          </p:nvSpPr>
          <p:spPr bwMode="auto">
            <a:xfrm>
              <a:off x="3368" y="1105"/>
              <a:ext cx="2090" cy="720"/>
            </a:xfrm>
            <a:prstGeom prst="rect">
              <a:avLst/>
            </a:prstGeom>
            <a:solidFill>
              <a:srgbClr val="C709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b="1" dirty="0">
                  <a:ea typeface="ヒラギノ角ゴ Pro W3"/>
                  <a:cs typeface="ヒラギノ角ゴ Pro W3"/>
                </a:rPr>
                <a:t>Min. Cycling Rate</a:t>
              </a:r>
            </a:p>
            <a:p>
              <a:pPr algn="ctr">
                <a:spcBef>
                  <a:spcPct val="20000"/>
                </a:spcBef>
                <a:buClr>
                  <a:schemeClr val="folHlink"/>
                </a:buClr>
                <a:buSzPct val="90000"/>
                <a:buFont typeface="Wingdings" pitchFamily="2" charset="2"/>
                <a:buNone/>
              </a:pPr>
              <a:r>
                <a:rPr lang="en-US" sz="2800" b="1" dirty="0">
                  <a:ea typeface="ヒラギノ角ゴ Pro W3"/>
                  <a:cs typeface="ヒラギノ角ゴ Pro W3"/>
                </a:rPr>
                <a:t>(Cycles / Minutes)</a:t>
              </a:r>
            </a:p>
          </p:txBody>
        </p:sp>
        <p:sp>
          <p:nvSpPr>
            <p:cNvPr id="7" name="Rectangle 7"/>
            <p:cNvSpPr>
              <a:spLocks noChangeAspect="1" noChangeArrowheads="1"/>
            </p:cNvSpPr>
            <p:nvPr/>
          </p:nvSpPr>
          <p:spPr bwMode="auto">
            <a:xfrm>
              <a:off x="714" y="1814"/>
              <a:ext cx="127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Class l</a:t>
              </a:r>
            </a:p>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(Thermal)</a:t>
              </a:r>
            </a:p>
          </p:txBody>
        </p:sp>
        <p:sp>
          <p:nvSpPr>
            <p:cNvPr id="8" name="Rectangle 8"/>
            <p:cNvSpPr>
              <a:spLocks noChangeAspect="1" noChangeArrowheads="1"/>
            </p:cNvSpPr>
            <p:nvPr/>
          </p:nvSpPr>
          <p:spPr bwMode="auto">
            <a:xfrm>
              <a:off x="1993" y="1814"/>
              <a:ext cx="137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500</a:t>
              </a:r>
            </a:p>
          </p:txBody>
        </p:sp>
        <p:sp>
          <p:nvSpPr>
            <p:cNvPr id="9" name="Rectangle 9"/>
            <p:cNvSpPr>
              <a:spLocks noChangeAspect="1" noChangeArrowheads="1"/>
            </p:cNvSpPr>
            <p:nvPr/>
          </p:nvSpPr>
          <p:spPr bwMode="auto">
            <a:xfrm>
              <a:off x="3364" y="1814"/>
              <a:ext cx="210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1 </a:t>
              </a:r>
            </a:p>
          </p:txBody>
        </p:sp>
        <p:sp>
          <p:nvSpPr>
            <p:cNvPr id="10" name="Rectangle 10"/>
            <p:cNvSpPr>
              <a:spLocks noChangeAspect="1" noChangeArrowheads="1"/>
            </p:cNvSpPr>
            <p:nvPr/>
          </p:nvSpPr>
          <p:spPr bwMode="auto">
            <a:xfrm>
              <a:off x="714" y="2534"/>
              <a:ext cx="1279"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Class ll</a:t>
              </a:r>
            </a:p>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(Wind Sway)</a:t>
              </a:r>
            </a:p>
          </p:txBody>
        </p:sp>
        <p:sp>
          <p:nvSpPr>
            <p:cNvPr id="11" name="Rectangle 11"/>
            <p:cNvSpPr>
              <a:spLocks noChangeAspect="1" noChangeArrowheads="1"/>
            </p:cNvSpPr>
            <p:nvPr/>
          </p:nvSpPr>
          <p:spPr bwMode="auto">
            <a:xfrm>
              <a:off x="1993" y="2534"/>
              <a:ext cx="137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500</a:t>
              </a:r>
            </a:p>
          </p:txBody>
        </p:sp>
        <p:sp>
          <p:nvSpPr>
            <p:cNvPr id="12" name="Rectangle 12"/>
            <p:cNvSpPr>
              <a:spLocks noChangeAspect="1" noChangeArrowheads="1"/>
            </p:cNvSpPr>
            <p:nvPr/>
          </p:nvSpPr>
          <p:spPr bwMode="auto">
            <a:xfrm>
              <a:off x="3364" y="2534"/>
              <a:ext cx="2101"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10</a:t>
              </a:r>
            </a:p>
          </p:txBody>
        </p:sp>
        <p:sp>
          <p:nvSpPr>
            <p:cNvPr id="13" name="Rectangle 13"/>
            <p:cNvSpPr>
              <a:spLocks noChangeAspect="1" noChangeArrowheads="1"/>
            </p:cNvSpPr>
            <p:nvPr/>
          </p:nvSpPr>
          <p:spPr bwMode="auto">
            <a:xfrm>
              <a:off x="714" y="3253"/>
              <a:ext cx="127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Class lll</a:t>
              </a:r>
            </a:p>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(Seismic)</a:t>
              </a:r>
            </a:p>
          </p:txBody>
        </p:sp>
        <p:sp>
          <p:nvSpPr>
            <p:cNvPr id="14" name="Rectangle 14"/>
            <p:cNvSpPr>
              <a:spLocks noChangeAspect="1" noChangeArrowheads="1"/>
            </p:cNvSpPr>
            <p:nvPr/>
          </p:nvSpPr>
          <p:spPr bwMode="auto">
            <a:xfrm>
              <a:off x="1993" y="3253"/>
              <a:ext cx="137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100</a:t>
              </a:r>
            </a:p>
          </p:txBody>
        </p:sp>
        <p:sp>
          <p:nvSpPr>
            <p:cNvPr id="15" name="Rectangle 15"/>
            <p:cNvSpPr>
              <a:spLocks noChangeAspect="1" noChangeArrowheads="1"/>
            </p:cNvSpPr>
            <p:nvPr/>
          </p:nvSpPr>
          <p:spPr bwMode="auto">
            <a:xfrm>
              <a:off x="3364" y="3253"/>
              <a:ext cx="210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spcBef>
                  <a:spcPct val="20000"/>
                </a:spcBef>
                <a:buClr>
                  <a:schemeClr val="folHlink"/>
                </a:buClr>
                <a:buSzPct val="90000"/>
                <a:buFont typeface="Wingdings" pitchFamily="2" charset="2"/>
                <a:buNone/>
              </a:pPr>
              <a:r>
                <a:rPr lang="en-US" sz="2800" dirty="0">
                  <a:ea typeface="ヒラギノ角ゴ Pro W3"/>
                  <a:cs typeface="ヒラギノ角ゴ Pro W3"/>
                </a:rPr>
                <a:t>30</a:t>
              </a:r>
            </a:p>
          </p:txBody>
        </p:sp>
        <p:sp>
          <p:nvSpPr>
            <p:cNvPr id="16" name="Line 16"/>
            <p:cNvSpPr>
              <a:spLocks noChangeAspect="1" noChangeShapeType="1"/>
            </p:cNvSpPr>
            <p:nvPr/>
          </p:nvSpPr>
          <p:spPr bwMode="auto">
            <a:xfrm>
              <a:off x="1993" y="1094"/>
              <a:ext cx="0" cy="287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17"/>
            <p:cNvSpPr>
              <a:spLocks noChangeAspect="1" noChangeShapeType="1"/>
            </p:cNvSpPr>
            <p:nvPr/>
          </p:nvSpPr>
          <p:spPr bwMode="auto">
            <a:xfrm>
              <a:off x="3364" y="1094"/>
              <a:ext cx="0" cy="287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18"/>
            <p:cNvSpPr>
              <a:spLocks noChangeAspect="1" noChangeShapeType="1"/>
            </p:cNvSpPr>
            <p:nvPr/>
          </p:nvSpPr>
          <p:spPr bwMode="auto">
            <a:xfrm>
              <a:off x="759" y="1814"/>
              <a:ext cx="475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19"/>
            <p:cNvSpPr>
              <a:spLocks noChangeAspect="1" noChangeShapeType="1"/>
            </p:cNvSpPr>
            <p:nvPr/>
          </p:nvSpPr>
          <p:spPr bwMode="auto">
            <a:xfrm>
              <a:off x="714" y="2534"/>
              <a:ext cx="475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20"/>
            <p:cNvSpPr>
              <a:spLocks noChangeAspect="1" noChangeShapeType="1"/>
            </p:cNvSpPr>
            <p:nvPr/>
          </p:nvSpPr>
          <p:spPr bwMode="auto">
            <a:xfrm>
              <a:off x="714" y="3253"/>
              <a:ext cx="4751"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21"/>
            <p:cNvSpPr>
              <a:spLocks noChangeAspect="1" noChangeShapeType="1"/>
            </p:cNvSpPr>
            <p:nvPr/>
          </p:nvSpPr>
          <p:spPr bwMode="auto">
            <a:xfrm>
              <a:off x="714" y="1094"/>
              <a:ext cx="0" cy="287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22"/>
            <p:cNvSpPr>
              <a:spLocks noChangeAspect="1" noChangeShapeType="1"/>
            </p:cNvSpPr>
            <p:nvPr/>
          </p:nvSpPr>
          <p:spPr bwMode="auto">
            <a:xfrm>
              <a:off x="5465" y="1094"/>
              <a:ext cx="0" cy="2879"/>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3"/>
            <p:cNvSpPr>
              <a:spLocks noChangeAspect="1" noChangeShapeType="1"/>
            </p:cNvSpPr>
            <p:nvPr/>
          </p:nvSpPr>
          <p:spPr bwMode="auto">
            <a:xfrm>
              <a:off x="714" y="1094"/>
              <a:ext cx="475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24"/>
            <p:cNvSpPr>
              <a:spLocks noChangeAspect="1" noChangeShapeType="1"/>
            </p:cNvSpPr>
            <p:nvPr/>
          </p:nvSpPr>
          <p:spPr bwMode="auto">
            <a:xfrm>
              <a:off x="714" y="3973"/>
              <a:ext cx="475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5" name="Slide Number Placeholder 24">
            <a:extLst>
              <a:ext uri="{FF2B5EF4-FFF2-40B4-BE49-F238E27FC236}">
                <a16:creationId xmlns:a16="http://schemas.microsoft.com/office/drawing/2014/main" id="{D024A8ED-E1C4-4E4B-9ED5-E51ED1FD982D}"/>
              </a:ext>
            </a:extLst>
          </p:cNvPr>
          <p:cNvSpPr>
            <a:spLocks noGrp="1"/>
          </p:cNvSpPr>
          <p:nvPr>
            <p:ph type="sldNum" sz="quarter" idx="12"/>
          </p:nvPr>
        </p:nvSpPr>
        <p:spPr/>
        <p:txBody>
          <a:bodyPr/>
          <a:lstStyle/>
          <a:p>
            <a:fld id="{E5137D0E-4A4F-4307-8994-C1891D747D59}" type="slidenum">
              <a:rPr lang="en-US" smtClean="0"/>
              <a:t>43</a:t>
            </a:fld>
            <a:endParaRPr lang="en-US" dirty="0"/>
          </a:p>
        </p:txBody>
      </p:sp>
    </p:spTree>
    <p:extLst>
      <p:ext uri="{BB962C8B-B14F-4D97-AF65-F5344CB8AC3E}">
        <p14:creationId xmlns:p14="http://schemas.microsoft.com/office/powerpoint/2010/main" val="2399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4A3177-7919-4F56-9286-41A18D55CB56}"/>
              </a:ext>
            </a:extLst>
          </p:cNvPr>
          <p:cNvGrpSpPr/>
          <p:nvPr/>
        </p:nvGrpSpPr>
        <p:grpSpPr>
          <a:xfrm>
            <a:off x="1522413" y="1419224"/>
            <a:ext cx="9143999" cy="4829176"/>
            <a:chOff x="1522413" y="1328738"/>
            <a:chExt cx="9143999" cy="4829176"/>
          </a:xfrm>
        </p:grpSpPr>
        <p:graphicFrame>
          <p:nvGraphicFramePr>
            <p:cNvPr id="79668" name="Object 820"/>
            <p:cNvGraphicFramePr>
              <a:graphicFrameLocks noChangeAspect="1"/>
            </p:cNvGraphicFramePr>
            <p:nvPr>
              <p:extLst>
                <p:ext uri="{D42A27DB-BD31-4B8C-83A1-F6EECF244321}">
                  <p14:modId xmlns:p14="http://schemas.microsoft.com/office/powerpoint/2010/main" val="375957902"/>
                </p:ext>
              </p:extLst>
            </p:nvPr>
          </p:nvGraphicFramePr>
          <p:xfrm>
            <a:off x="2284412" y="1328738"/>
            <a:ext cx="8382000" cy="4627562"/>
          </p:xfrm>
          <a:graphic>
            <a:graphicData uri="http://schemas.openxmlformats.org/presentationml/2006/ole">
              <mc:AlternateContent xmlns:mc="http://schemas.openxmlformats.org/markup-compatibility/2006">
                <mc:Choice xmlns:v="urn:schemas-microsoft-com:vml" Requires="v">
                  <p:oleObj spid="_x0000_s16399" name="Photo Editor Photo" r:id="rId4" imgW="5098222" imgH="3284505" progId="MSPhotoEd.3">
                    <p:embed/>
                  </p:oleObj>
                </mc:Choice>
                <mc:Fallback>
                  <p:oleObj name="Photo Editor Photo" r:id="rId4" imgW="5098222" imgH="3284505" progId="MSPhotoEd.3">
                    <p:embed/>
                    <p:pic>
                      <p:nvPicPr>
                        <p:cNvPr id="79668" name="Object 8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412" y="1328738"/>
                          <a:ext cx="8382000" cy="4627562"/>
                        </a:xfrm>
                        <a:prstGeom prst="rect">
                          <a:avLst/>
                        </a:prstGeom>
                        <a:solidFill>
                          <a:schemeClr val="bg1"/>
                        </a:solidFill>
                        <a:ln>
                          <a:noFill/>
                        </a:ln>
                        <a:effectLst/>
                      </p:spPr>
                    </p:pic>
                  </p:oleObj>
                </mc:Fallback>
              </mc:AlternateContent>
            </a:graphicData>
          </a:graphic>
        </p:graphicFrame>
        <p:sp>
          <p:nvSpPr>
            <p:cNvPr id="79669" name="Text Box 821"/>
            <p:cNvSpPr txBox="1">
              <a:spLocks noChangeArrowheads="1"/>
            </p:cNvSpPr>
            <p:nvPr/>
          </p:nvSpPr>
          <p:spPr bwMode="auto">
            <a:xfrm>
              <a:off x="1522413" y="1328739"/>
              <a:ext cx="792163" cy="4829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spcBef>
                  <a:spcPct val="50000"/>
                </a:spcBef>
                <a:buFontTx/>
                <a:buNone/>
              </a:pPr>
              <a:r>
                <a:rPr lang="en-US" sz="1600" b="1" dirty="0">
                  <a:solidFill>
                    <a:srgbClr val="4D4D4D"/>
                  </a:solidFill>
                </a:rPr>
                <a:t>Temp</a:t>
              </a:r>
            </a:p>
            <a:p>
              <a:pPr>
                <a:spcBef>
                  <a:spcPct val="50000"/>
                </a:spcBef>
                <a:buFontTx/>
                <a:buNone/>
              </a:pPr>
              <a:r>
                <a:rPr lang="en-US" sz="1600" b="1" dirty="0">
                  <a:solidFill>
                    <a:srgbClr val="4D4D4D"/>
                  </a:solidFill>
                </a:rPr>
                <a:t>  (</a:t>
              </a:r>
              <a:r>
                <a:rPr lang="en-US" sz="1600" b="1" dirty="0">
                  <a:solidFill>
                    <a:srgbClr val="4D4D4D"/>
                  </a:solidFill>
                  <a:cs typeface="Arial" charset="0"/>
                </a:rPr>
                <a:t>º</a:t>
              </a:r>
              <a:r>
                <a:rPr lang="en-US" sz="1600" b="1" dirty="0">
                  <a:solidFill>
                    <a:srgbClr val="4D4D4D"/>
                  </a:solidFill>
                </a:rPr>
                <a:t>F)</a:t>
              </a:r>
            </a:p>
          </p:txBody>
        </p:sp>
        <p:sp>
          <p:nvSpPr>
            <p:cNvPr id="79670" name="Text Box 822"/>
            <p:cNvSpPr txBox="1">
              <a:spLocks noChangeArrowheads="1"/>
            </p:cNvSpPr>
            <p:nvPr/>
          </p:nvSpPr>
          <p:spPr bwMode="auto">
            <a:xfrm>
              <a:off x="1524000" y="5851525"/>
              <a:ext cx="9142412" cy="3000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spcBef>
                  <a:spcPct val="50000"/>
                </a:spcBef>
                <a:buFontTx/>
                <a:buNone/>
              </a:pPr>
              <a:r>
                <a:rPr lang="en-US" sz="1600" b="1" dirty="0">
                  <a:solidFill>
                    <a:srgbClr val="4D4D4D"/>
                  </a:solidFill>
                </a:rPr>
                <a:t>Time (Hr)</a:t>
              </a:r>
            </a:p>
          </p:txBody>
        </p:sp>
        <p:sp>
          <p:nvSpPr>
            <p:cNvPr id="6" name="Text Box 9"/>
            <p:cNvSpPr txBox="1">
              <a:spLocks noChangeArrowheads="1"/>
            </p:cNvSpPr>
            <p:nvPr/>
          </p:nvSpPr>
          <p:spPr bwMode="auto">
            <a:xfrm>
              <a:off x="3890963" y="2803527"/>
              <a:ext cx="201613" cy="92075"/>
            </a:xfrm>
            <a:prstGeom prst="rect">
              <a:avLst/>
            </a:prstGeom>
            <a:solidFill>
              <a:schemeClr val="bg1"/>
            </a:solidFill>
            <a:ln>
              <a:noFill/>
            </a:ln>
            <a:effectLst/>
          </p:spPr>
          <p:txBody>
            <a:bodyPr/>
            <a:lstStyle/>
            <a:p>
              <a:pPr>
                <a:spcBef>
                  <a:spcPct val="50000"/>
                </a:spcBef>
              </a:pPr>
              <a:endParaRPr lang="en-US" sz="4000" dirty="0"/>
            </a:p>
          </p:txBody>
        </p:sp>
        <p:sp>
          <p:nvSpPr>
            <p:cNvPr id="7" name="Text Box 8"/>
            <p:cNvSpPr txBox="1">
              <a:spLocks noChangeArrowheads="1"/>
            </p:cNvSpPr>
            <p:nvPr/>
          </p:nvSpPr>
          <p:spPr bwMode="auto">
            <a:xfrm>
              <a:off x="3730625" y="3046414"/>
              <a:ext cx="120650" cy="92075"/>
            </a:xfrm>
            <a:prstGeom prst="rect">
              <a:avLst/>
            </a:prstGeom>
            <a:solidFill>
              <a:schemeClr val="bg1"/>
            </a:solidFill>
            <a:ln>
              <a:noFill/>
            </a:ln>
            <a:effectLst/>
          </p:spPr>
          <p:txBody>
            <a:bodyPr/>
            <a:lstStyle/>
            <a:p>
              <a:pPr>
                <a:spcBef>
                  <a:spcPct val="50000"/>
                </a:spcBef>
              </a:pPr>
              <a:endParaRPr lang="en-US" sz="4000" dirty="0"/>
            </a:p>
          </p:txBody>
        </p:sp>
        <p:sp>
          <p:nvSpPr>
            <p:cNvPr id="8" name="Text Box 10"/>
            <p:cNvSpPr txBox="1">
              <a:spLocks noChangeArrowheads="1"/>
            </p:cNvSpPr>
            <p:nvPr/>
          </p:nvSpPr>
          <p:spPr bwMode="auto">
            <a:xfrm>
              <a:off x="3571875" y="3267077"/>
              <a:ext cx="120650" cy="92075"/>
            </a:xfrm>
            <a:prstGeom prst="rect">
              <a:avLst/>
            </a:prstGeom>
            <a:solidFill>
              <a:schemeClr val="bg1"/>
            </a:solidFill>
            <a:ln>
              <a:noFill/>
            </a:ln>
            <a:effectLst/>
          </p:spPr>
          <p:txBody>
            <a:bodyPr/>
            <a:lstStyle/>
            <a:p>
              <a:pPr>
                <a:spcBef>
                  <a:spcPct val="50000"/>
                </a:spcBef>
              </a:pPr>
              <a:endParaRPr lang="en-US" sz="4000" dirty="0"/>
            </a:p>
          </p:txBody>
        </p:sp>
        <p:sp>
          <p:nvSpPr>
            <p:cNvPr id="9" name="Text Box 11"/>
            <p:cNvSpPr txBox="1">
              <a:spLocks noChangeArrowheads="1"/>
            </p:cNvSpPr>
            <p:nvPr/>
          </p:nvSpPr>
          <p:spPr bwMode="auto">
            <a:xfrm>
              <a:off x="3449637" y="3511552"/>
              <a:ext cx="120650" cy="92075"/>
            </a:xfrm>
            <a:prstGeom prst="rect">
              <a:avLst/>
            </a:prstGeom>
            <a:solidFill>
              <a:schemeClr val="bg1"/>
            </a:solidFill>
            <a:ln>
              <a:noFill/>
            </a:ln>
            <a:effectLst/>
          </p:spPr>
          <p:txBody>
            <a:bodyPr/>
            <a:lstStyle/>
            <a:p>
              <a:pPr>
                <a:spcBef>
                  <a:spcPct val="50000"/>
                </a:spcBef>
              </a:pPr>
              <a:endParaRPr lang="en-US" sz="4000" dirty="0"/>
            </a:p>
          </p:txBody>
        </p:sp>
        <p:sp>
          <p:nvSpPr>
            <p:cNvPr id="10" name="Text Box 12"/>
            <p:cNvSpPr txBox="1">
              <a:spLocks noChangeArrowheads="1"/>
            </p:cNvSpPr>
            <p:nvPr/>
          </p:nvSpPr>
          <p:spPr bwMode="auto">
            <a:xfrm>
              <a:off x="3336925" y="3859214"/>
              <a:ext cx="120650" cy="92075"/>
            </a:xfrm>
            <a:prstGeom prst="rect">
              <a:avLst/>
            </a:prstGeom>
            <a:solidFill>
              <a:schemeClr val="bg1"/>
            </a:solidFill>
            <a:ln>
              <a:noFill/>
            </a:ln>
            <a:effectLst/>
          </p:spPr>
          <p:txBody>
            <a:bodyPr/>
            <a:lstStyle/>
            <a:p>
              <a:pPr>
                <a:spcBef>
                  <a:spcPct val="50000"/>
                </a:spcBef>
              </a:pPr>
              <a:endParaRPr lang="en-US" sz="4000" dirty="0"/>
            </a:p>
          </p:txBody>
        </p:sp>
        <p:sp>
          <p:nvSpPr>
            <p:cNvPr id="11" name="Text Box 13"/>
            <p:cNvSpPr txBox="1">
              <a:spLocks noChangeArrowheads="1"/>
            </p:cNvSpPr>
            <p:nvPr/>
          </p:nvSpPr>
          <p:spPr bwMode="auto">
            <a:xfrm>
              <a:off x="3252787" y="4122739"/>
              <a:ext cx="120650" cy="92075"/>
            </a:xfrm>
            <a:prstGeom prst="rect">
              <a:avLst/>
            </a:prstGeom>
            <a:solidFill>
              <a:schemeClr val="bg1"/>
            </a:solidFill>
            <a:ln>
              <a:noFill/>
            </a:ln>
            <a:effectLst/>
          </p:spPr>
          <p:txBody>
            <a:bodyPr/>
            <a:lstStyle/>
            <a:p>
              <a:pPr>
                <a:spcBef>
                  <a:spcPct val="50000"/>
                </a:spcBef>
              </a:pPr>
              <a:endParaRPr lang="en-US" sz="4000" dirty="0"/>
            </a:p>
          </p:txBody>
        </p:sp>
        <p:sp>
          <p:nvSpPr>
            <p:cNvPr id="12" name="Text Box 14"/>
            <p:cNvSpPr txBox="1">
              <a:spLocks noChangeArrowheads="1"/>
            </p:cNvSpPr>
            <p:nvPr/>
          </p:nvSpPr>
          <p:spPr bwMode="auto">
            <a:xfrm>
              <a:off x="3241675" y="4379914"/>
              <a:ext cx="120650" cy="92075"/>
            </a:xfrm>
            <a:prstGeom prst="rect">
              <a:avLst/>
            </a:prstGeom>
            <a:solidFill>
              <a:schemeClr val="bg1"/>
            </a:solidFill>
            <a:ln>
              <a:noFill/>
            </a:ln>
            <a:effectLst/>
          </p:spPr>
          <p:txBody>
            <a:bodyPr/>
            <a:lstStyle/>
            <a:p>
              <a:pPr>
                <a:spcBef>
                  <a:spcPct val="50000"/>
                </a:spcBef>
                <a:buNone/>
              </a:pPr>
              <a:endParaRPr lang="en-US" sz="4000" dirty="0"/>
            </a:p>
          </p:txBody>
        </p:sp>
        <p:sp>
          <p:nvSpPr>
            <p:cNvPr id="13" name="Text Box 15"/>
            <p:cNvSpPr txBox="1">
              <a:spLocks noChangeArrowheads="1"/>
            </p:cNvSpPr>
            <p:nvPr/>
          </p:nvSpPr>
          <p:spPr bwMode="auto">
            <a:xfrm>
              <a:off x="3201987" y="4619627"/>
              <a:ext cx="120650" cy="92075"/>
            </a:xfrm>
            <a:prstGeom prst="rect">
              <a:avLst/>
            </a:prstGeom>
            <a:solidFill>
              <a:schemeClr val="bg1"/>
            </a:solidFill>
            <a:ln>
              <a:noFill/>
            </a:ln>
            <a:effectLst/>
          </p:spPr>
          <p:txBody>
            <a:bodyPr/>
            <a:lstStyle/>
            <a:p>
              <a:pPr>
                <a:spcBef>
                  <a:spcPct val="50000"/>
                </a:spcBef>
              </a:pPr>
              <a:endParaRPr lang="en-US" sz="4000" dirty="0"/>
            </a:p>
          </p:txBody>
        </p:sp>
      </p:grpSp>
      <p:sp>
        <p:nvSpPr>
          <p:cNvPr id="2" name="Title 1">
            <a:extLst>
              <a:ext uri="{FF2B5EF4-FFF2-40B4-BE49-F238E27FC236}">
                <a16:creationId xmlns:a16="http://schemas.microsoft.com/office/drawing/2014/main" id="{E6181733-8CD0-47BB-983E-EC684F642BBB}"/>
              </a:ext>
            </a:extLst>
          </p:cNvPr>
          <p:cNvSpPr>
            <a:spLocks noGrp="1"/>
          </p:cNvSpPr>
          <p:nvPr>
            <p:ph type="title"/>
          </p:nvPr>
        </p:nvSpPr>
        <p:spPr>
          <a:xfrm>
            <a:off x="912812" y="182880"/>
            <a:ext cx="10515600" cy="1097280"/>
          </a:xfrm>
        </p:spPr>
        <p:txBody>
          <a:bodyPr/>
          <a:lstStyle/>
          <a:p>
            <a:r>
              <a:rPr lang="en-US" dirty="0"/>
              <a:t>Time-Temperature Curve</a:t>
            </a:r>
          </a:p>
        </p:txBody>
      </p:sp>
      <p:sp>
        <p:nvSpPr>
          <p:cNvPr id="4" name="Slide Number Placeholder 3">
            <a:extLst>
              <a:ext uri="{FF2B5EF4-FFF2-40B4-BE49-F238E27FC236}">
                <a16:creationId xmlns:a16="http://schemas.microsoft.com/office/drawing/2014/main" id="{CDD298A8-72DD-4BD6-B5EF-7814FA1C40C8}"/>
              </a:ext>
            </a:extLst>
          </p:cNvPr>
          <p:cNvSpPr>
            <a:spLocks noGrp="1"/>
          </p:cNvSpPr>
          <p:nvPr>
            <p:ph type="sldNum" sz="quarter" idx="12"/>
          </p:nvPr>
        </p:nvSpPr>
        <p:spPr/>
        <p:txBody>
          <a:bodyPr/>
          <a:lstStyle/>
          <a:p>
            <a:fld id="{E5137D0E-4A4F-4307-8994-C1891D747D59}" type="slidenum">
              <a:rPr lang="en-US" smtClean="0"/>
              <a:t>44</a:t>
            </a:fld>
            <a:endParaRPr lang="en-US" dirty="0"/>
          </a:p>
        </p:txBody>
      </p:sp>
    </p:spTree>
    <p:extLst>
      <p:ext uri="{BB962C8B-B14F-4D97-AF65-F5344CB8AC3E}">
        <p14:creationId xmlns:p14="http://schemas.microsoft.com/office/powerpoint/2010/main" val="40698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Approximately 2 Minutes</a:t>
            </a:r>
          </a:p>
        </p:txBody>
      </p:sp>
      <p:pic>
        <p:nvPicPr>
          <p:cNvPr id="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63041"/>
            <a:ext cx="5486400" cy="4570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531B1B-999C-4A1F-9E0D-AE05A1BC9644}"/>
              </a:ext>
            </a:extLst>
          </p:cNvPr>
          <p:cNvSpPr>
            <a:spLocks noGrp="1"/>
          </p:cNvSpPr>
          <p:nvPr>
            <p:ph type="sldNum" sz="quarter" idx="12"/>
          </p:nvPr>
        </p:nvSpPr>
        <p:spPr/>
        <p:txBody>
          <a:bodyPr/>
          <a:lstStyle/>
          <a:p>
            <a:fld id="{E5137D0E-4A4F-4307-8994-C1891D747D59}" type="slidenum">
              <a:rPr lang="en-US" smtClean="0"/>
              <a:t>45</a:t>
            </a:fld>
            <a:endParaRPr lang="en-US" dirty="0"/>
          </a:p>
        </p:txBody>
      </p:sp>
    </p:spTree>
    <p:extLst>
      <p:ext uri="{BB962C8B-B14F-4D97-AF65-F5344CB8AC3E}">
        <p14:creationId xmlns:p14="http://schemas.microsoft.com/office/powerpoint/2010/main" val="35456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Approximately 120 Minutes</a:t>
            </a:r>
          </a:p>
        </p:txBody>
      </p:sp>
      <p:pic>
        <p:nvPicPr>
          <p:cNvPr id="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63041"/>
            <a:ext cx="5486400" cy="4570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841B5A5-E893-45E6-9506-B3CE3BCAC0A2}"/>
              </a:ext>
            </a:extLst>
          </p:cNvPr>
          <p:cNvSpPr>
            <a:spLocks noGrp="1"/>
          </p:cNvSpPr>
          <p:nvPr>
            <p:ph type="sldNum" sz="quarter" idx="12"/>
          </p:nvPr>
        </p:nvSpPr>
        <p:spPr/>
        <p:txBody>
          <a:bodyPr/>
          <a:lstStyle/>
          <a:p>
            <a:fld id="{E5137D0E-4A4F-4307-8994-C1891D747D59}" type="slidenum">
              <a:rPr lang="en-US" smtClean="0"/>
              <a:t>46</a:t>
            </a:fld>
            <a:endParaRPr lang="en-US" dirty="0"/>
          </a:p>
        </p:txBody>
      </p:sp>
    </p:spTree>
    <p:extLst>
      <p:ext uri="{BB962C8B-B14F-4D97-AF65-F5344CB8AC3E}">
        <p14:creationId xmlns:p14="http://schemas.microsoft.com/office/powerpoint/2010/main" val="37058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BEEB2C-3E0C-4193-911A-AD6A2BF15404}"/>
              </a:ext>
            </a:extLst>
          </p:cNvPr>
          <p:cNvSpPr>
            <a:spLocks noGrp="1"/>
          </p:cNvSpPr>
          <p:nvPr>
            <p:ph idx="1"/>
          </p:nvPr>
        </p:nvSpPr>
        <p:spPr/>
        <p:txBody>
          <a:bodyPr/>
          <a:lstStyle/>
          <a:p>
            <a:pPr algn="l"/>
            <a:r>
              <a:rPr lang="en-US" b="1" dirty="0"/>
              <a:t>Section 715.5 </a:t>
            </a:r>
            <a:r>
              <a:rPr lang="en-US" b="1" i="0" u="none" strike="noStrike" baseline="0" dirty="0"/>
              <a:t>Exterior curtain wall/nonfire-resistance-rated floor assembly intersections.</a:t>
            </a:r>
            <a:r>
              <a:rPr lang="en-US" dirty="0"/>
              <a:t>  </a:t>
            </a:r>
            <a:r>
              <a:rPr lang="en-US" b="0" i="0" u="none" strike="noStrike" baseline="0" dirty="0"/>
              <a:t>Voids created at the intersection of exterior curtain wall assemblies and nonfire-resistance-rated floor or floor/ceiling assemblies shall be filled with an </a:t>
            </a:r>
            <a:r>
              <a:rPr lang="en-US" b="0" i="1" u="none" strike="noStrike" baseline="0" dirty="0"/>
              <a:t>approved </a:t>
            </a:r>
            <a:r>
              <a:rPr lang="en-US" b="0" i="0" u="none" strike="noStrike" baseline="0" dirty="0"/>
              <a:t>material or system to retard the interior spread of fire and hot gases between </a:t>
            </a:r>
            <a:r>
              <a:rPr lang="en-US" b="0" i="1" u="none" strike="noStrike" baseline="0" dirty="0"/>
              <a:t>stories</a:t>
            </a:r>
            <a:r>
              <a:rPr lang="en-US" b="0" i="0" u="none" strike="noStrike" baseline="0" dirty="0"/>
              <a:t>.</a:t>
            </a:r>
            <a:endParaRPr lang="en-US" dirty="0"/>
          </a:p>
        </p:txBody>
      </p:sp>
      <p:sp>
        <p:nvSpPr>
          <p:cNvPr id="3" name="Slide Number Placeholder 2">
            <a:extLst>
              <a:ext uri="{FF2B5EF4-FFF2-40B4-BE49-F238E27FC236}">
                <a16:creationId xmlns:a16="http://schemas.microsoft.com/office/drawing/2014/main" id="{DCF4AC51-0A68-424E-B61E-4EA681908E18}"/>
              </a:ext>
            </a:extLst>
          </p:cNvPr>
          <p:cNvSpPr>
            <a:spLocks noGrp="1"/>
          </p:cNvSpPr>
          <p:nvPr>
            <p:ph type="sldNum" sz="quarter" idx="12"/>
          </p:nvPr>
        </p:nvSpPr>
        <p:spPr/>
        <p:txBody>
          <a:bodyPr/>
          <a:lstStyle/>
          <a:p>
            <a:fld id="{E5137D0E-4A4F-4307-8994-C1891D747D59}" type="slidenum">
              <a:rPr lang="en-US" smtClean="0"/>
              <a:t>47</a:t>
            </a:fld>
            <a:endParaRPr lang="en-US" dirty="0"/>
          </a:p>
        </p:txBody>
      </p:sp>
      <p:sp>
        <p:nvSpPr>
          <p:cNvPr id="4" name="Title 3">
            <a:extLst>
              <a:ext uri="{FF2B5EF4-FFF2-40B4-BE49-F238E27FC236}">
                <a16:creationId xmlns:a16="http://schemas.microsoft.com/office/drawing/2014/main" id="{2142721E-0086-4595-A45C-74E36FB02D0C}"/>
              </a:ext>
            </a:extLst>
          </p:cNvPr>
          <p:cNvSpPr>
            <a:spLocks noGrp="1"/>
          </p:cNvSpPr>
          <p:nvPr>
            <p:ph type="title"/>
          </p:nvPr>
        </p:nvSpPr>
        <p:spPr>
          <a:xfrm>
            <a:off x="914400" y="182880"/>
            <a:ext cx="10515600" cy="1097280"/>
          </a:xfrm>
        </p:spPr>
        <p:txBody>
          <a:bodyPr/>
          <a:lstStyle/>
          <a:p>
            <a:r>
              <a:rPr lang="en-US" dirty="0"/>
              <a:t>Exterior Curtain Wall/Non Fire-Resistance-Rated Floor Assembly Intersections</a:t>
            </a:r>
          </a:p>
        </p:txBody>
      </p:sp>
    </p:spTree>
    <p:extLst>
      <p:ext uri="{BB962C8B-B14F-4D97-AF65-F5344CB8AC3E}">
        <p14:creationId xmlns:p14="http://schemas.microsoft.com/office/powerpoint/2010/main" val="88281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BEEB2C-3E0C-4193-911A-AD6A2BF15404}"/>
              </a:ext>
            </a:extLst>
          </p:cNvPr>
          <p:cNvSpPr>
            <a:spLocks noGrp="1"/>
          </p:cNvSpPr>
          <p:nvPr>
            <p:ph idx="1"/>
          </p:nvPr>
        </p:nvSpPr>
        <p:spPr/>
        <p:txBody>
          <a:bodyPr/>
          <a:lstStyle/>
          <a:p>
            <a:pPr algn="l"/>
            <a:r>
              <a:rPr lang="en-US" b="1" dirty="0"/>
              <a:t>Section 715.6 Exterior curtain wall/vertical fire barrier intersections. </a:t>
            </a:r>
            <a:r>
              <a:rPr lang="en-US" dirty="0"/>
              <a:t> </a:t>
            </a:r>
            <a:r>
              <a:rPr lang="en-US" b="0" i="0" u="none" strike="noStrike" baseline="0" dirty="0"/>
              <a:t>Voids created at the intersection of nonfire-resistance-rated exterior curtain wall assemblies and vertical fire barriers shall be filled with an </a:t>
            </a:r>
            <a:r>
              <a:rPr lang="en-US" b="0" i="1" u="none" strike="noStrike" baseline="0" dirty="0"/>
              <a:t>approved</a:t>
            </a:r>
            <a:r>
              <a:rPr lang="en-US" b="0" i="0" u="none" strike="noStrike" baseline="0" dirty="0"/>
              <a:t> material or system to retard the interior spread of fire and hot gases.</a:t>
            </a:r>
          </a:p>
          <a:p>
            <a:pPr lvl="1"/>
            <a:r>
              <a:rPr lang="en-US" dirty="0"/>
              <a:t>Will read “Exterior wall/vertical fire barrier intersections” in 2024 IBC</a:t>
            </a:r>
          </a:p>
        </p:txBody>
      </p:sp>
      <p:sp>
        <p:nvSpPr>
          <p:cNvPr id="3" name="Slide Number Placeholder 2">
            <a:extLst>
              <a:ext uri="{FF2B5EF4-FFF2-40B4-BE49-F238E27FC236}">
                <a16:creationId xmlns:a16="http://schemas.microsoft.com/office/drawing/2014/main" id="{DCF4AC51-0A68-424E-B61E-4EA681908E18}"/>
              </a:ext>
            </a:extLst>
          </p:cNvPr>
          <p:cNvSpPr>
            <a:spLocks noGrp="1"/>
          </p:cNvSpPr>
          <p:nvPr>
            <p:ph type="sldNum" sz="quarter" idx="12"/>
          </p:nvPr>
        </p:nvSpPr>
        <p:spPr/>
        <p:txBody>
          <a:bodyPr/>
          <a:lstStyle/>
          <a:p>
            <a:fld id="{E5137D0E-4A4F-4307-8994-C1891D747D59}" type="slidenum">
              <a:rPr lang="en-US" smtClean="0"/>
              <a:t>48</a:t>
            </a:fld>
            <a:endParaRPr lang="en-US" dirty="0"/>
          </a:p>
        </p:txBody>
      </p:sp>
      <p:sp>
        <p:nvSpPr>
          <p:cNvPr id="4" name="Title 3">
            <a:extLst>
              <a:ext uri="{FF2B5EF4-FFF2-40B4-BE49-F238E27FC236}">
                <a16:creationId xmlns:a16="http://schemas.microsoft.com/office/drawing/2014/main" id="{2142721E-0086-4595-A45C-74E36FB02D0C}"/>
              </a:ext>
            </a:extLst>
          </p:cNvPr>
          <p:cNvSpPr>
            <a:spLocks noGrp="1"/>
          </p:cNvSpPr>
          <p:nvPr>
            <p:ph type="title"/>
          </p:nvPr>
        </p:nvSpPr>
        <p:spPr>
          <a:xfrm>
            <a:off x="914400" y="182880"/>
            <a:ext cx="10515600" cy="1097280"/>
          </a:xfrm>
        </p:spPr>
        <p:txBody>
          <a:bodyPr/>
          <a:lstStyle/>
          <a:p>
            <a:r>
              <a:rPr lang="en-US" dirty="0"/>
              <a:t>Exterior Curtain Wall/Vertical </a:t>
            </a:r>
            <a:br>
              <a:rPr lang="en-US" dirty="0"/>
            </a:br>
            <a:r>
              <a:rPr lang="en-US" dirty="0"/>
              <a:t>Fire Barrier Intersections</a:t>
            </a:r>
          </a:p>
        </p:txBody>
      </p:sp>
    </p:spTree>
    <p:extLst>
      <p:ext uri="{BB962C8B-B14F-4D97-AF65-F5344CB8AC3E}">
        <p14:creationId xmlns:p14="http://schemas.microsoft.com/office/powerpoint/2010/main" val="30033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CEA32-68D4-41F4-9DB6-61070E4A3B78}"/>
              </a:ext>
            </a:extLst>
          </p:cNvPr>
          <p:cNvSpPr>
            <a:spLocks noGrp="1"/>
          </p:cNvSpPr>
          <p:nvPr>
            <p:ph idx="1"/>
          </p:nvPr>
        </p:nvSpPr>
        <p:spPr>
          <a:xfrm>
            <a:off x="914400" y="1463040"/>
            <a:ext cx="10698480" cy="4572000"/>
          </a:xfrm>
        </p:spPr>
        <p:txBody>
          <a:bodyPr/>
          <a:lstStyle/>
          <a:p>
            <a:pPr algn="l"/>
            <a:r>
              <a:rPr lang="en-US" b="1" dirty="0"/>
              <a:t>707.9 Voids at Intersections. </a:t>
            </a:r>
            <a:r>
              <a:rPr lang="en-US" dirty="0"/>
              <a:t> </a:t>
            </a:r>
            <a:r>
              <a:rPr lang="en-US" b="0" i="0" u="none" strike="noStrike" baseline="0" dirty="0"/>
              <a:t>The voids created at the intersection of a </a:t>
            </a:r>
            <a:r>
              <a:rPr lang="en-US" b="0" i="1" u="none" strike="noStrike" baseline="0" dirty="0"/>
              <a:t>fire barrier </a:t>
            </a:r>
            <a:r>
              <a:rPr lang="en-US" b="0" i="0" u="none" strike="noStrike" baseline="0" dirty="0"/>
              <a:t>and a nonfire-resistance-rated </a:t>
            </a:r>
            <a:r>
              <a:rPr lang="en-US" b="0" i="1" u="none" strike="noStrike" baseline="0" dirty="0"/>
              <a:t>roof assembly </a:t>
            </a:r>
            <a:r>
              <a:rPr lang="en-US" b="0" i="0" u="none" strike="noStrike" baseline="0" dirty="0"/>
              <a:t>or a nonfire-resistance-rated </a:t>
            </a:r>
            <a:r>
              <a:rPr lang="en-US" b="0" i="1" u="none" strike="noStrike" baseline="0" dirty="0"/>
              <a:t>exterior wall </a:t>
            </a:r>
            <a:r>
              <a:rPr lang="en-US" b="0" i="0" u="none" strike="noStrike" baseline="0" dirty="0"/>
              <a:t>assembly shall be filled. An </a:t>
            </a:r>
            <a:r>
              <a:rPr lang="en-US" b="0" i="1" u="none" strike="noStrike" baseline="0" dirty="0"/>
              <a:t>approved </a:t>
            </a:r>
            <a:r>
              <a:rPr lang="en-US" b="0" i="0" u="none" strike="noStrike" baseline="0" dirty="0"/>
              <a:t>material or system shall be used to fill the void, and shall be securely installed in or on the intersection for its entire length so as not to dislodge, loosen or otherwise impair its ability to accommodate expected building movements and to retard the passage of fire and hot gases.</a:t>
            </a:r>
            <a:endParaRPr lang="en-US" dirty="0"/>
          </a:p>
        </p:txBody>
      </p:sp>
      <p:sp>
        <p:nvSpPr>
          <p:cNvPr id="3" name="Slide Number Placeholder 2">
            <a:extLst>
              <a:ext uri="{FF2B5EF4-FFF2-40B4-BE49-F238E27FC236}">
                <a16:creationId xmlns:a16="http://schemas.microsoft.com/office/drawing/2014/main" id="{6DB836A9-5C39-490B-9A8A-1D81DC9A68C4}"/>
              </a:ext>
            </a:extLst>
          </p:cNvPr>
          <p:cNvSpPr>
            <a:spLocks noGrp="1"/>
          </p:cNvSpPr>
          <p:nvPr>
            <p:ph type="sldNum" sz="quarter" idx="12"/>
          </p:nvPr>
        </p:nvSpPr>
        <p:spPr/>
        <p:txBody>
          <a:bodyPr/>
          <a:lstStyle/>
          <a:p>
            <a:fld id="{E5137D0E-4A4F-4307-8994-C1891D747D59}" type="slidenum">
              <a:rPr lang="en-US" smtClean="0"/>
              <a:t>49</a:t>
            </a:fld>
            <a:endParaRPr lang="en-US" dirty="0"/>
          </a:p>
        </p:txBody>
      </p:sp>
      <p:sp>
        <p:nvSpPr>
          <p:cNvPr id="4" name="Title 3">
            <a:extLst>
              <a:ext uri="{FF2B5EF4-FFF2-40B4-BE49-F238E27FC236}">
                <a16:creationId xmlns:a16="http://schemas.microsoft.com/office/drawing/2014/main" id="{7ECEDA63-79C9-4BE7-AE4C-8CF9E865D810}"/>
              </a:ext>
            </a:extLst>
          </p:cNvPr>
          <p:cNvSpPr>
            <a:spLocks noGrp="1"/>
          </p:cNvSpPr>
          <p:nvPr>
            <p:ph type="title"/>
          </p:nvPr>
        </p:nvSpPr>
        <p:spPr/>
        <p:txBody>
          <a:bodyPr/>
          <a:lstStyle/>
          <a:p>
            <a:r>
              <a:rPr lang="en-US" dirty="0"/>
              <a:t>Fire Barrier/Non Fire-Resistance-Rated Roof Assembly Intersection</a:t>
            </a:r>
          </a:p>
        </p:txBody>
      </p:sp>
    </p:spTree>
    <p:extLst>
      <p:ext uri="{BB962C8B-B14F-4D97-AF65-F5344CB8AC3E}">
        <p14:creationId xmlns:p14="http://schemas.microsoft.com/office/powerpoint/2010/main" val="7649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544C7DCB-FACB-4065-916D-1586494B57C0}"/>
              </a:ext>
            </a:extLst>
          </p:cNvPr>
          <p:cNvSpPr>
            <a:spLocks noGrp="1" noChangeArrowheads="1"/>
          </p:cNvSpPr>
          <p:nvPr>
            <p:ph idx="1"/>
          </p:nvPr>
        </p:nvSpPr>
        <p:spPr/>
        <p:txBody>
          <a:bodyPr>
            <a:normAutofit/>
          </a:bodyPr>
          <a:lstStyle/>
          <a:p>
            <a:pPr eaLnBrk="1" hangingPunct="1">
              <a:defRPr/>
            </a:pPr>
            <a:r>
              <a:rPr lang="en-US" altLang="en-US" sz="3298" b="1" i="1" dirty="0"/>
              <a:t>NEW Education for Careers in Firestopping!!</a:t>
            </a:r>
          </a:p>
          <a:p>
            <a:pPr lvl="1">
              <a:defRPr/>
            </a:pPr>
            <a:r>
              <a:rPr lang="en-US" altLang="en-US" sz="2898" b="1" i="1" dirty="0">
                <a:solidFill>
                  <a:srgbClr val="C00000"/>
                </a:solidFill>
              </a:rPr>
              <a:t>FCIA’s Firestop Certificate of Achievement  </a:t>
            </a:r>
          </a:p>
          <a:p>
            <a:pPr lvl="2">
              <a:defRPr/>
            </a:pPr>
            <a:r>
              <a:rPr lang="en-US" altLang="en-US" sz="2498" b="1" i="1" dirty="0">
                <a:solidFill>
                  <a:srgbClr val="C00000"/>
                </a:solidFill>
              </a:rPr>
              <a:t>4 Levels</a:t>
            </a:r>
          </a:p>
          <a:p>
            <a:pPr lvl="2">
              <a:defRPr/>
            </a:pPr>
            <a:r>
              <a:rPr lang="en-US" altLang="en-US" sz="2498" b="1" i="1" dirty="0">
                <a:solidFill>
                  <a:srgbClr val="C00000"/>
                </a:solidFill>
              </a:rPr>
              <a:t>Career Path Education</a:t>
            </a:r>
          </a:p>
          <a:p>
            <a:pPr lvl="1">
              <a:defRPr/>
            </a:pPr>
            <a:r>
              <a:rPr lang="en-US" altLang="en-US" sz="2898" b="1" i="1" dirty="0"/>
              <a:t>FCIA Education Respected Worldwide </a:t>
            </a:r>
          </a:p>
        </p:txBody>
      </p:sp>
      <p:sp>
        <p:nvSpPr>
          <p:cNvPr id="2" name="Slide Number Placeholder 1">
            <a:extLst>
              <a:ext uri="{FF2B5EF4-FFF2-40B4-BE49-F238E27FC236}">
                <a16:creationId xmlns:a16="http://schemas.microsoft.com/office/drawing/2014/main" id="{4F9E76CD-D8F0-4E34-B7B6-D43DC739F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37D0E-4A4F-4307-8994-C1891D747D5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0" name="Rectangle 2">
            <a:extLst>
              <a:ext uri="{FF2B5EF4-FFF2-40B4-BE49-F238E27FC236}">
                <a16:creationId xmlns:a16="http://schemas.microsoft.com/office/drawing/2014/main" id="{43D00D16-B964-4E7C-A8F1-6987173F4AE7}"/>
              </a:ext>
            </a:extLst>
          </p:cNvPr>
          <p:cNvSpPr>
            <a:spLocks noGrp="1" noChangeArrowheads="1"/>
          </p:cNvSpPr>
          <p:nvPr>
            <p:ph type="title"/>
          </p:nvPr>
        </p:nvSpPr>
        <p:spPr/>
        <p:txBody>
          <a:bodyPr/>
          <a:lstStyle/>
          <a:p>
            <a:pPr eaLnBrk="1" hangingPunct="1"/>
            <a:r>
              <a:rPr lang="en-US" altLang="en-US" dirty="0"/>
              <a:t>FCIA Actions - 2022</a:t>
            </a:r>
          </a:p>
        </p:txBody>
      </p:sp>
      <p:pic>
        <p:nvPicPr>
          <p:cNvPr id="4" name="Picture 3" descr="Logo, company name&#10;&#10;Description automatically generated">
            <a:extLst>
              <a:ext uri="{FF2B5EF4-FFF2-40B4-BE49-F238E27FC236}">
                <a16:creationId xmlns:a16="http://schemas.microsoft.com/office/drawing/2014/main" id="{041318FC-1947-4036-8C56-DF51D7155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287" y="275141"/>
            <a:ext cx="2285405" cy="914162"/>
          </a:xfrm>
          <a:prstGeom prst="rect">
            <a:avLst/>
          </a:prstGeom>
        </p:spPr>
      </p:pic>
    </p:spTree>
    <p:extLst>
      <p:ext uri="{BB962C8B-B14F-4D97-AF65-F5344CB8AC3E}">
        <p14:creationId xmlns:p14="http://schemas.microsoft.com/office/powerpoint/2010/main" val="116953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CEA32-68D4-41F4-9DB6-61070E4A3B78}"/>
              </a:ext>
            </a:extLst>
          </p:cNvPr>
          <p:cNvSpPr>
            <a:spLocks noGrp="1"/>
          </p:cNvSpPr>
          <p:nvPr>
            <p:ph idx="1"/>
          </p:nvPr>
        </p:nvSpPr>
        <p:spPr>
          <a:xfrm>
            <a:off x="914400" y="1463040"/>
            <a:ext cx="10698480" cy="4572000"/>
          </a:xfrm>
        </p:spPr>
        <p:txBody>
          <a:bodyPr/>
          <a:lstStyle/>
          <a:p>
            <a:pPr lvl="1"/>
            <a:r>
              <a:rPr lang="en-US" dirty="0"/>
              <a:t>Requirements for protecting these voids are incorrectly located in Section 707, covering fire barriers.  Should be in Sections Section 715.</a:t>
            </a:r>
          </a:p>
          <a:p>
            <a:pPr lvl="1"/>
            <a:r>
              <a:rPr lang="en-US" dirty="0"/>
              <a:t>2024 IBC has been revised as follows:</a:t>
            </a:r>
          </a:p>
          <a:p>
            <a:pPr lvl="2"/>
            <a:r>
              <a:rPr lang="en-US" dirty="0"/>
              <a:t>Requirements to protect void between vertical fire barrier and exterior wall “moved” to Section 715.6</a:t>
            </a:r>
          </a:p>
          <a:p>
            <a:pPr lvl="2"/>
            <a:r>
              <a:rPr lang="en-US" dirty="0"/>
              <a:t>Installation shall be in accordance with Section 715.2</a:t>
            </a:r>
          </a:p>
        </p:txBody>
      </p:sp>
      <p:sp>
        <p:nvSpPr>
          <p:cNvPr id="3" name="Slide Number Placeholder 2">
            <a:extLst>
              <a:ext uri="{FF2B5EF4-FFF2-40B4-BE49-F238E27FC236}">
                <a16:creationId xmlns:a16="http://schemas.microsoft.com/office/drawing/2014/main" id="{6DB836A9-5C39-490B-9A8A-1D81DC9A68C4}"/>
              </a:ext>
            </a:extLst>
          </p:cNvPr>
          <p:cNvSpPr>
            <a:spLocks noGrp="1"/>
          </p:cNvSpPr>
          <p:nvPr>
            <p:ph type="sldNum" sz="quarter" idx="12"/>
          </p:nvPr>
        </p:nvSpPr>
        <p:spPr/>
        <p:txBody>
          <a:bodyPr/>
          <a:lstStyle/>
          <a:p>
            <a:fld id="{E5137D0E-4A4F-4307-8994-C1891D747D59}" type="slidenum">
              <a:rPr lang="en-US" smtClean="0"/>
              <a:t>50</a:t>
            </a:fld>
            <a:endParaRPr lang="en-US" dirty="0"/>
          </a:p>
        </p:txBody>
      </p:sp>
      <p:sp>
        <p:nvSpPr>
          <p:cNvPr id="4" name="Title 3">
            <a:extLst>
              <a:ext uri="{FF2B5EF4-FFF2-40B4-BE49-F238E27FC236}">
                <a16:creationId xmlns:a16="http://schemas.microsoft.com/office/drawing/2014/main" id="{7ECEDA63-79C9-4BE7-AE4C-8CF9E865D810}"/>
              </a:ext>
            </a:extLst>
          </p:cNvPr>
          <p:cNvSpPr>
            <a:spLocks noGrp="1"/>
          </p:cNvSpPr>
          <p:nvPr>
            <p:ph type="title"/>
          </p:nvPr>
        </p:nvSpPr>
        <p:spPr/>
        <p:txBody>
          <a:bodyPr/>
          <a:lstStyle/>
          <a:p>
            <a:r>
              <a:rPr lang="en-US" dirty="0"/>
              <a:t>Fire Barrier/Non Fire-Resistance-Rated Roof Assembly Intersection</a:t>
            </a:r>
          </a:p>
        </p:txBody>
      </p:sp>
    </p:spTree>
    <p:extLst>
      <p:ext uri="{BB962C8B-B14F-4D97-AF65-F5344CB8AC3E}">
        <p14:creationId xmlns:p14="http://schemas.microsoft.com/office/powerpoint/2010/main" val="30899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CEA32-68D4-41F4-9DB6-61070E4A3B78}"/>
              </a:ext>
            </a:extLst>
          </p:cNvPr>
          <p:cNvSpPr>
            <a:spLocks noGrp="1"/>
          </p:cNvSpPr>
          <p:nvPr>
            <p:ph idx="1"/>
          </p:nvPr>
        </p:nvSpPr>
        <p:spPr>
          <a:xfrm>
            <a:off x="914400" y="1463040"/>
            <a:ext cx="10698480" cy="4572000"/>
          </a:xfrm>
        </p:spPr>
        <p:txBody>
          <a:bodyPr/>
          <a:lstStyle/>
          <a:p>
            <a:pPr lvl="2"/>
            <a:r>
              <a:rPr lang="en-US" dirty="0"/>
              <a:t>Requirements to protect void between fire barrier and non fire-resistance-rated roof assembly moved to Section 715.7 with two options for protection</a:t>
            </a:r>
          </a:p>
          <a:p>
            <a:pPr lvl="3"/>
            <a:r>
              <a:rPr lang="en-US" dirty="0"/>
              <a:t>Protect with approved material</a:t>
            </a:r>
          </a:p>
          <a:p>
            <a:pPr lvl="3"/>
            <a:r>
              <a:rPr lang="en-US" dirty="0"/>
              <a:t>Protect with Continuity Head-of-Wall System tested to ASTM E2837, and having an F and T Rating not less than rating of wall</a:t>
            </a:r>
          </a:p>
          <a:p>
            <a:pPr lvl="2"/>
            <a:r>
              <a:rPr lang="en-US" dirty="0"/>
              <a:t>Installation shall be in accordance with Section 715.2</a:t>
            </a:r>
          </a:p>
          <a:p>
            <a:pPr lvl="2"/>
            <a:r>
              <a:rPr lang="en-US" dirty="0"/>
              <a:t>Section 707.9 retained as pointer to Section 715</a:t>
            </a:r>
          </a:p>
        </p:txBody>
      </p:sp>
      <p:sp>
        <p:nvSpPr>
          <p:cNvPr id="3" name="Slide Number Placeholder 2">
            <a:extLst>
              <a:ext uri="{FF2B5EF4-FFF2-40B4-BE49-F238E27FC236}">
                <a16:creationId xmlns:a16="http://schemas.microsoft.com/office/drawing/2014/main" id="{6DB836A9-5C39-490B-9A8A-1D81DC9A68C4}"/>
              </a:ext>
            </a:extLst>
          </p:cNvPr>
          <p:cNvSpPr>
            <a:spLocks noGrp="1"/>
          </p:cNvSpPr>
          <p:nvPr>
            <p:ph type="sldNum" sz="quarter" idx="12"/>
          </p:nvPr>
        </p:nvSpPr>
        <p:spPr/>
        <p:txBody>
          <a:bodyPr/>
          <a:lstStyle/>
          <a:p>
            <a:fld id="{E5137D0E-4A4F-4307-8994-C1891D747D59}" type="slidenum">
              <a:rPr lang="en-US" smtClean="0"/>
              <a:t>51</a:t>
            </a:fld>
            <a:endParaRPr lang="en-US" dirty="0"/>
          </a:p>
        </p:txBody>
      </p:sp>
      <p:sp>
        <p:nvSpPr>
          <p:cNvPr id="4" name="Title 3">
            <a:extLst>
              <a:ext uri="{FF2B5EF4-FFF2-40B4-BE49-F238E27FC236}">
                <a16:creationId xmlns:a16="http://schemas.microsoft.com/office/drawing/2014/main" id="{7ECEDA63-79C9-4BE7-AE4C-8CF9E865D810}"/>
              </a:ext>
            </a:extLst>
          </p:cNvPr>
          <p:cNvSpPr>
            <a:spLocks noGrp="1"/>
          </p:cNvSpPr>
          <p:nvPr>
            <p:ph type="title"/>
          </p:nvPr>
        </p:nvSpPr>
        <p:spPr/>
        <p:txBody>
          <a:bodyPr/>
          <a:lstStyle/>
          <a:p>
            <a:r>
              <a:rPr lang="en-US" dirty="0"/>
              <a:t>Fire Barrier/Non Fire-Resistance-Rated Roof Assembly Intersection</a:t>
            </a:r>
          </a:p>
        </p:txBody>
      </p:sp>
    </p:spTree>
    <p:extLst>
      <p:ext uri="{BB962C8B-B14F-4D97-AF65-F5344CB8AC3E}">
        <p14:creationId xmlns:p14="http://schemas.microsoft.com/office/powerpoint/2010/main" val="62594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B95E5-BE28-4B77-9F8E-CE1AE3D96584}"/>
              </a:ext>
            </a:extLst>
          </p:cNvPr>
          <p:cNvSpPr>
            <a:spLocks noGrp="1"/>
          </p:cNvSpPr>
          <p:nvPr>
            <p:ph type="sldNum" sz="quarter" idx="12"/>
          </p:nvPr>
        </p:nvSpPr>
        <p:spPr/>
        <p:txBody>
          <a:bodyPr/>
          <a:lstStyle/>
          <a:p>
            <a:fld id="{E5137D0E-4A4F-4307-8994-C1891D747D59}" type="slidenum">
              <a:rPr lang="en-US" smtClean="0"/>
              <a:t>52</a:t>
            </a:fld>
            <a:endParaRPr lang="en-US" dirty="0"/>
          </a:p>
        </p:txBody>
      </p:sp>
      <p:sp>
        <p:nvSpPr>
          <p:cNvPr id="8" name="Title 7">
            <a:extLst>
              <a:ext uri="{FF2B5EF4-FFF2-40B4-BE49-F238E27FC236}">
                <a16:creationId xmlns:a16="http://schemas.microsoft.com/office/drawing/2014/main" id="{5E524303-B722-466C-885A-AE18A88BB26D}"/>
              </a:ext>
            </a:extLst>
          </p:cNvPr>
          <p:cNvSpPr>
            <a:spLocks noGrp="1"/>
          </p:cNvSpPr>
          <p:nvPr>
            <p:ph type="title"/>
          </p:nvPr>
        </p:nvSpPr>
        <p:spPr>
          <a:xfrm>
            <a:off x="914400" y="1463040"/>
            <a:ext cx="4418013" cy="4572000"/>
          </a:xfrm>
        </p:spPr>
        <p:txBody>
          <a:bodyPr anchor="t">
            <a:normAutofit/>
          </a:bodyPr>
          <a:lstStyle/>
          <a:p>
            <a:pPr algn="ctr"/>
            <a:br>
              <a:rPr lang="en-US" sz="4800" dirty="0"/>
            </a:br>
            <a:r>
              <a:rPr lang="en-US" sz="4800" dirty="0"/>
              <a:t>Continuity Head-of-Wall Systems</a:t>
            </a:r>
          </a:p>
        </p:txBody>
      </p:sp>
      <p:pic>
        <p:nvPicPr>
          <p:cNvPr id="6" name="Picture 5">
            <a:extLst>
              <a:ext uri="{FF2B5EF4-FFF2-40B4-BE49-F238E27FC236}">
                <a16:creationId xmlns:a16="http://schemas.microsoft.com/office/drawing/2014/main" id="{FD06DC5A-9DAE-4275-8F84-FF441211875F}"/>
              </a:ext>
            </a:extLst>
          </p:cNvP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6400800" y="1463040"/>
            <a:ext cx="4572000" cy="4572000"/>
          </a:xfrm>
          <a:prstGeom prst="rect">
            <a:avLst/>
          </a:prstGeom>
          <a:ln w="12700">
            <a:solidFill>
              <a:schemeClr val="tx1"/>
            </a:solidFill>
          </a:ln>
        </p:spPr>
      </p:pic>
    </p:spTree>
    <p:extLst>
      <p:ext uri="{BB962C8B-B14F-4D97-AF65-F5344CB8AC3E}">
        <p14:creationId xmlns:p14="http://schemas.microsoft.com/office/powerpoint/2010/main" val="22056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r>
              <a:rPr lang="en-US" dirty="0"/>
              <a:t>Continuity Head-of-Wall System</a:t>
            </a:r>
            <a:endParaRPr lang="en-US" dirty="0">
              <a:solidFill>
                <a:srgbClr val="000000"/>
              </a:solidFill>
            </a:endParaRPr>
          </a:p>
          <a:p>
            <a:pPr lvl="1"/>
            <a:r>
              <a:rPr lang="en-US" dirty="0">
                <a:solidFill>
                  <a:srgbClr val="000000"/>
                </a:solidFill>
              </a:rPr>
              <a:t>Higher elevation of head-of-wall location equals</a:t>
            </a:r>
          </a:p>
          <a:p>
            <a:pPr lvl="2"/>
            <a:r>
              <a:rPr lang="en-US" dirty="0">
                <a:solidFill>
                  <a:srgbClr val="000000"/>
                </a:solidFill>
              </a:rPr>
              <a:t>Higher temperature</a:t>
            </a:r>
          </a:p>
          <a:p>
            <a:pPr lvl="2"/>
            <a:r>
              <a:rPr lang="en-US" dirty="0">
                <a:solidFill>
                  <a:srgbClr val="000000"/>
                </a:solidFill>
              </a:rPr>
              <a:t>Higher pressure</a:t>
            </a:r>
            <a:endParaRPr lang="en-US" dirty="0"/>
          </a:p>
          <a:p>
            <a:pPr lvl="1"/>
            <a:r>
              <a:rPr lang="en-US" dirty="0"/>
              <a:t>A wall is only as good as its weakest link</a:t>
            </a:r>
          </a:p>
          <a:p>
            <a:pPr lvl="2"/>
            <a:r>
              <a:rPr lang="en-US" dirty="0"/>
              <a:t>Clear need for fire rated doors, glazing, penetration seals, joints</a:t>
            </a:r>
          </a:p>
          <a:p>
            <a:pPr lvl="2"/>
            <a:r>
              <a:rPr lang="en-US" dirty="0"/>
              <a:t>Likewise, clear need for continuity head-of-wall systems</a:t>
            </a:r>
          </a:p>
        </p:txBody>
      </p:sp>
      <p:sp>
        <p:nvSpPr>
          <p:cNvPr id="2" name="Title 1"/>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32424196-88D5-4E6F-8C7C-D2D14648BD52}"/>
              </a:ext>
            </a:extLst>
          </p:cNvPr>
          <p:cNvSpPr>
            <a:spLocks noGrp="1"/>
          </p:cNvSpPr>
          <p:nvPr>
            <p:ph type="sldNum" sz="quarter" idx="12"/>
          </p:nvPr>
        </p:nvSpPr>
        <p:spPr/>
        <p:txBody>
          <a:bodyPr/>
          <a:lstStyle/>
          <a:p>
            <a:fld id="{E5137D0E-4A4F-4307-8994-C1891D747D59}" type="slidenum">
              <a:rPr lang="en-US" smtClean="0"/>
              <a:t>53</a:t>
            </a:fld>
            <a:endParaRPr lang="en-US" dirty="0"/>
          </a:p>
        </p:txBody>
      </p:sp>
    </p:spTree>
    <p:extLst>
      <p:ext uri="{BB962C8B-B14F-4D97-AF65-F5344CB8AC3E}">
        <p14:creationId xmlns:p14="http://schemas.microsoft.com/office/powerpoint/2010/main" val="345511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lvl="1"/>
            <a:r>
              <a:rPr lang="en-US" dirty="0"/>
              <a:t>Continuity provisions of fire barriers requires fire barrier to extend to roof sheathing or deck.</a:t>
            </a:r>
          </a:p>
          <a:p>
            <a:pPr lvl="1"/>
            <a:r>
              <a:rPr lang="en-US" dirty="0"/>
              <a:t>A void is often required to allow deflection of roof above, or may exist due to construction tolerances</a:t>
            </a:r>
          </a:p>
          <a:p>
            <a:pPr lvl="1"/>
            <a:r>
              <a:rPr lang="en-US" dirty="0"/>
              <a:t>ASTM E2837: </a:t>
            </a:r>
            <a:r>
              <a:rPr lang="en-US" dirty="0">
                <a:solidFill>
                  <a:srgbClr val="231F20"/>
                </a:solidFill>
              </a:rPr>
              <a:t>Standard Test Method for Determining the Fire Resistance of Continuity Head-of-Wall Joint Systems Installed Between Rated Wall Assemblies and Nonrated Horizontal Assemblies </a:t>
            </a:r>
            <a:r>
              <a:rPr lang="en-US" dirty="0"/>
              <a:t>published in 2011 to address this void.</a:t>
            </a:r>
          </a:p>
        </p:txBody>
      </p:sp>
      <p:sp>
        <p:nvSpPr>
          <p:cNvPr id="2" name="Title 1"/>
          <p:cNvSpPr>
            <a:spLocks noGrp="1"/>
          </p:cNvSpPr>
          <p:nvPr>
            <p:ph type="title"/>
          </p:nvPr>
        </p:nvSpPr>
        <p:spPr/>
        <p:txBody>
          <a:bodyPr/>
          <a:lstStyle/>
          <a:p>
            <a:r>
              <a:rPr lang="en-US" dirty="0"/>
              <a:t>Background Cont.</a:t>
            </a:r>
          </a:p>
        </p:txBody>
      </p:sp>
      <p:sp>
        <p:nvSpPr>
          <p:cNvPr id="4" name="Slide Number Placeholder 3">
            <a:extLst>
              <a:ext uri="{FF2B5EF4-FFF2-40B4-BE49-F238E27FC236}">
                <a16:creationId xmlns:a16="http://schemas.microsoft.com/office/drawing/2014/main" id="{3D980E97-86D9-4545-8F89-189D5DC77D5E}"/>
              </a:ext>
            </a:extLst>
          </p:cNvPr>
          <p:cNvSpPr>
            <a:spLocks noGrp="1"/>
          </p:cNvSpPr>
          <p:nvPr>
            <p:ph type="sldNum" sz="quarter" idx="12"/>
          </p:nvPr>
        </p:nvSpPr>
        <p:spPr/>
        <p:txBody>
          <a:bodyPr/>
          <a:lstStyle/>
          <a:p>
            <a:fld id="{E5137D0E-4A4F-4307-8994-C1891D747D59}" type="slidenum">
              <a:rPr lang="en-US" smtClean="0"/>
              <a:t>54</a:t>
            </a:fld>
            <a:endParaRPr lang="en-US" dirty="0"/>
          </a:p>
        </p:txBody>
      </p:sp>
    </p:spTree>
    <p:extLst>
      <p:ext uri="{BB962C8B-B14F-4D97-AF65-F5344CB8AC3E}">
        <p14:creationId xmlns:p14="http://schemas.microsoft.com/office/powerpoint/2010/main" val="400261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000" dirty="0"/>
              <a:t>MBMA Tests at UL</a:t>
            </a:r>
            <a:br>
              <a:rPr lang="en-US" sz="4000" dirty="0"/>
            </a:br>
            <a:r>
              <a:rPr lang="en-US" sz="4000" dirty="0"/>
              <a:t>General Layout and Conditioning</a:t>
            </a:r>
            <a:endParaRPr lang="en-US" dirty="0"/>
          </a:p>
        </p:txBody>
      </p:sp>
      <p:pic>
        <p:nvPicPr>
          <p:cNvPr id="4" name="Picture 4" descr="C:\Documents and Settings\Dan Walker\My Documents\My Pictures\HOW Pictures\Photos, Cycling, July 16\HOW, 7-16-07 008.jpg"/>
          <p:cNvPicPr>
            <a:picLocks noChangeAspect="1" noChangeArrowheads="1"/>
          </p:cNvPicPr>
          <p:nvPr/>
        </p:nvPicPr>
        <p:blipFill>
          <a:blip r:embed="rId3" cstate="print"/>
          <a:srcRect/>
          <a:stretch>
            <a:fillRect/>
          </a:stretch>
        </p:blipFill>
        <p:spPr bwMode="auto">
          <a:xfrm>
            <a:off x="2971800" y="1463041"/>
            <a:ext cx="6400800" cy="4570809"/>
          </a:xfrm>
          <a:prstGeom prst="rect">
            <a:avLst/>
          </a:prstGeom>
          <a:ln w="12700" cap="sq">
            <a:solidFill>
              <a:schemeClr val="tx1"/>
            </a:solidFill>
            <a:miter lim="800000"/>
          </a:ln>
          <a:effectLst/>
        </p:spPr>
      </p:pic>
      <p:cxnSp>
        <p:nvCxnSpPr>
          <p:cNvPr id="9" name="Straight Connector 8"/>
          <p:cNvCxnSpPr>
            <a:cxnSpLocks/>
          </p:cNvCxnSpPr>
          <p:nvPr/>
        </p:nvCxnSpPr>
        <p:spPr>
          <a:xfrm>
            <a:off x="5256212" y="3666490"/>
            <a:ext cx="2222500" cy="119380"/>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5" name="TextBox 4"/>
          <p:cNvSpPr txBox="1"/>
          <p:nvPr/>
        </p:nvSpPr>
        <p:spPr>
          <a:xfrm>
            <a:off x="2514600" y="6126480"/>
            <a:ext cx="7315200" cy="369332"/>
          </a:xfrm>
          <a:prstGeom prst="rect">
            <a:avLst/>
          </a:prstGeom>
          <a:noFill/>
        </p:spPr>
        <p:txBody>
          <a:bodyPr wrap="square" rtlCol="0" anchor="ctr" anchorCtr="0">
            <a:noAutofit/>
          </a:bodyPr>
          <a:lstStyle/>
          <a:p>
            <a:pPr algn="ctr">
              <a:buNone/>
            </a:pPr>
            <a:r>
              <a:rPr lang="en-US" dirty="0"/>
              <a:t>Photo courtesy of the Metal Building Manufacturers Association</a:t>
            </a:r>
          </a:p>
        </p:txBody>
      </p:sp>
      <p:sp>
        <p:nvSpPr>
          <p:cNvPr id="2" name="Slide Number Placeholder 1">
            <a:extLst>
              <a:ext uri="{FF2B5EF4-FFF2-40B4-BE49-F238E27FC236}">
                <a16:creationId xmlns:a16="http://schemas.microsoft.com/office/drawing/2014/main" id="{81C104B4-4B86-45E4-A348-CE5C9F18E00C}"/>
              </a:ext>
            </a:extLst>
          </p:cNvPr>
          <p:cNvSpPr>
            <a:spLocks noGrp="1"/>
          </p:cNvSpPr>
          <p:nvPr>
            <p:ph type="sldNum" sz="quarter" idx="12"/>
          </p:nvPr>
        </p:nvSpPr>
        <p:spPr/>
        <p:txBody>
          <a:bodyPr/>
          <a:lstStyle/>
          <a:p>
            <a:fld id="{E5137D0E-4A4F-4307-8994-C1891D747D59}" type="slidenum">
              <a:rPr lang="en-US" smtClean="0"/>
              <a:t>55</a:t>
            </a:fld>
            <a:endParaRPr lang="en-US" dirty="0"/>
          </a:p>
        </p:txBody>
      </p:sp>
      <p:sp>
        <p:nvSpPr>
          <p:cNvPr id="3" name="Arrow: Up-Down 2">
            <a:extLst>
              <a:ext uri="{FF2B5EF4-FFF2-40B4-BE49-F238E27FC236}">
                <a16:creationId xmlns:a16="http://schemas.microsoft.com/office/drawing/2014/main" id="{3D1BFE5B-E235-4B0D-B76F-E6D424D90B0D}"/>
              </a:ext>
            </a:extLst>
          </p:cNvPr>
          <p:cNvSpPr/>
          <p:nvPr/>
        </p:nvSpPr>
        <p:spPr>
          <a:xfrm>
            <a:off x="6329362" y="3352800"/>
            <a:ext cx="328615" cy="762000"/>
          </a:xfrm>
          <a:prstGeom prst="up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815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r>
              <a:rPr lang="en-US" dirty="0"/>
              <a:t>Major differences:</a:t>
            </a:r>
          </a:p>
          <a:p>
            <a:pPr lvl="1"/>
            <a:r>
              <a:rPr lang="en-US" dirty="0"/>
              <a:t>No thermocouples on wall, roof, floor</a:t>
            </a:r>
          </a:p>
          <a:p>
            <a:pPr lvl="1"/>
            <a:r>
              <a:rPr lang="en-US" dirty="0"/>
              <a:t>As roof/floor may sag in a “real” fire, test protocol does not rigidly support the roof/floor</a:t>
            </a:r>
          </a:p>
          <a:p>
            <a:r>
              <a:rPr lang="en-US" dirty="0"/>
              <a:t>E2837-17: </a:t>
            </a:r>
            <a:r>
              <a:rPr lang="en-US" dirty="0">
                <a:solidFill>
                  <a:srgbClr val="231F20"/>
                </a:solidFill>
                <a:latin typeface="Helvetica-Bold"/>
              </a:rPr>
              <a:t>Standard Test Method for Determining the Fire Resistance of Continuity Head-of-Wall Joint Systems Installed Between Rated Wall Assemblies and Nonrated Horizontal Assemblies</a:t>
            </a:r>
          </a:p>
        </p:txBody>
      </p:sp>
      <p:sp>
        <p:nvSpPr>
          <p:cNvPr id="2" name="Title 1"/>
          <p:cNvSpPr>
            <a:spLocks noGrp="1"/>
          </p:cNvSpPr>
          <p:nvPr>
            <p:ph type="title"/>
          </p:nvPr>
        </p:nvSpPr>
        <p:spPr/>
        <p:txBody>
          <a:bodyPr>
            <a:normAutofit/>
          </a:bodyPr>
          <a:lstStyle/>
          <a:p>
            <a:r>
              <a:rPr lang="en-US" dirty="0"/>
              <a:t>ASTM E2837 Compared to ASTM E1966</a:t>
            </a:r>
          </a:p>
        </p:txBody>
      </p:sp>
      <p:sp>
        <p:nvSpPr>
          <p:cNvPr id="4" name="Slide Number Placeholder 3">
            <a:extLst>
              <a:ext uri="{FF2B5EF4-FFF2-40B4-BE49-F238E27FC236}">
                <a16:creationId xmlns:a16="http://schemas.microsoft.com/office/drawing/2014/main" id="{797ED187-A13B-4AB8-A28F-A982E6ED8522}"/>
              </a:ext>
            </a:extLst>
          </p:cNvPr>
          <p:cNvSpPr>
            <a:spLocks noGrp="1"/>
          </p:cNvSpPr>
          <p:nvPr>
            <p:ph type="sldNum" sz="quarter" idx="12"/>
          </p:nvPr>
        </p:nvSpPr>
        <p:spPr/>
        <p:txBody>
          <a:bodyPr/>
          <a:lstStyle/>
          <a:p>
            <a:fld id="{E5137D0E-4A4F-4307-8994-C1891D747D59}" type="slidenum">
              <a:rPr lang="en-US" smtClean="0"/>
              <a:t>56</a:t>
            </a:fld>
            <a:endParaRPr lang="en-US" dirty="0"/>
          </a:p>
        </p:txBody>
      </p:sp>
    </p:spTree>
    <p:extLst>
      <p:ext uri="{BB962C8B-B14F-4D97-AF65-F5344CB8AC3E}">
        <p14:creationId xmlns:p14="http://schemas.microsoft.com/office/powerpoint/2010/main" val="35688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3B9DF3D2-2301-4570-8875-492646CDB16A}"/>
              </a:ext>
            </a:extLst>
          </p:cNvPr>
          <p:cNvSpPr>
            <a:spLocks noGrp="1" noChangeArrowheads="1"/>
          </p:cNvSpPr>
          <p:nvPr>
            <p:ph idx="1"/>
          </p:nvPr>
        </p:nvSpPr>
        <p:spPr/>
        <p:txBody>
          <a:bodyPr/>
          <a:lstStyle/>
          <a:p>
            <a:pPr eaLnBrk="1" hangingPunct="1">
              <a:lnSpc>
                <a:spcPct val="90000"/>
              </a:lnSpc>
            </a:pPr>
            <a:r>
              <a:rPr lang="en-US" altLang="en-US" sz="2800" dirty="0"/>
              <a:t>Online Directories from the testing laboratories</a:t>
            </a:r>
          </a:p>
          <a:p>
            <a:pPr lvl="1" eaLnBrk="1" hangingPunct="1">
              <a:lnSpc>
                <a:spcPct val="90000"/>
              </a:lnSpc>
            </a:pPr>
            <a:r>
              <a:rPr lang="en-US" altLang="en-US" sz="2400" dirty="0"/>
              <a:t>FM Approvals</a:t>
            </a:r>
            <a:endParaRPr lang="en-US" altLang="en-US" sz="2400" baseline="30000" dirty="0"/>
          </a:p>
          <a:p>
            <a:pPr lvl="1" eaLnBrk="1" hangingPunct="1">
              <a:lnSpc>
                <a:spcPct val="90000"/>
              </a:lnSpc>
            </a:pPr>
            <a:r>
              <a:rPr lang="en-US" altLang="en-US" sz="2400" dirty="0"/>
              <a:t>Intertek</a:t>
            </a:r>
          </a:p>
          <a:p>
            <a:pPr lvl="1" eaLnBrk="1" hangingPunct="1">
              <a:lnSpc>
                <a:spcPct val="90000"/>
              </a:lnSpc>
            </a:pPr>
            <a:r>
              <a:rPr lang="en-US" altLang="en-US" sz="2400" dirty="0"/>
              <a:t>UL/ULC Product iQ Online Directory</a:t>
            </a:r>
          </a:p>
          <a:p>
            <a:pPr marL="0" lvl="1" indent="0" eaLnBrk="1" hangingPunct="1">
              <a:lnSpc>
                <a:spcPct val="90000"/>
              </a:lnSpc>
              <a:buNone/>
            </a:pPr>
            <a:endParaRPr lang="en-US" altLang="en-US" sz="2400" b="1" dirty="0"/>
          </a:p>
          <a:p>
            <a:pPr marL="457200" indent="-457200" eaLnBrk="1" hangingPunct="1">
              <a:lnSpc>
                <a:spcPct val="90000"/>
              </a:lnSpc>
              <a:buFontTx/>
              <a:buNone/>
            </a:pPr>
            <a:r>
              <a:rPr lang="en-US" altLang="en-US" sz="1800" b="1" dirty="0">
                <a:solidFill>
                  <a:srgbClr val="C00000"/>
                </a:solidFill>
              </a:rPr>
              <a:t>	</a:t>
            </a:r>
            <a:r>
              <a:rPr lang="en-US" altLang="en-US" sz="2000" b="1" i="1" dirty="0">
                <a:solidFill>
                  <a:srgbClr val="FF0000"/>
                </a:solidFill>
              </a:rPr>
              <a:t>Systems Selection &amp; Analysis…Not as easy as it looks…</a:t>
            </a:r>
          </a:p>
        </p:txBody>
      </p:sp>
      <p:sp>
        <p:nvSpPr>
          <p:cNvPr id="92162" name="Rectangle 2">
            <a:extLst>
              <a:ext uri="{FF2B5EF4-FFF2-40B4-BE49-F238E27FC236}">
                <a16:creationId xmlns:a16="http://schemas.microsoft.com/office/drawing/2014/main" id="{B255C9F6-459F-40F3-9512-45B7BB6031E8}"/>
              </a:ext>
            </a:extLst>
          </p:cNvPr>
          <p:cNvSpPr>
            <a:spLocks noGrp="1" noChangeArrowheads="1"/>
          </p:cNvSpPr>
          <p:nvPr>
            <p:ph type="title"/>
          </p:nvPr>
        </p:nvSpPr>
        <p:spPr/>
        <p:txBody>
          <a:bodyPr/>
          <a:lstStyle/>
          <a:p>
            <a:pPr eaLnBrk="1" hangingPunct="1"/>
            <a:r>
              <a:rPr lang="en-US" altLang="en-US" dirty="0"/>
              <a:t>Where Do You Find the Most Current Systems?</a:t>
            </a:r>
          </a:p>
        </p:txBody>
      </p:sp>
      <p:pic>
        <p:nvPicPr>
          <p:cNvPr id="8" name="Picture 7">
            <a:extLst>
              <a:ext uri="{FF2B5EF4-FFF2-40B4-BE49-F238E27FC236}">
                <a16:creationId xmlns:a16="http://schemas.microsoft.com/office/drawing/2014/main" id="{EAFD12C7-A051-40EB-B7A6-5C9E6DDE08F1}"/>
              </a:ext>
            </a:extLst>
          </p:cNvPr>
          <p:cNvPicPr>
            <a:picLocks noChangeArrowheads="1"/>
          </p:cNvPicPr>
          <p:nvPr/>
        </p:nvPicPr>
        <p:blipFill>
          <a:blip r:embed="rId3" cstate="print"/>
          <a:srcRect t="6000" r="86807" b="86000"/>
          <a:stretch>
            <a:fillRect/>
          </a:stretch>
        </p:blipFill>
        <p:spPr bwMode="auto">
          <a:xfrm>
            <a:off x="8686800" y="2286000"/>
            <a:ext cx="2743200" cy="914400"/>
          </a:xfrm>
          <a:prstGeom prst="rect">
            <a:avLst/>
          </a:prstGeom>
          <a:noFill/>
          <a:ln w="12700">
            <a:solidFill>
              <a:schemeClr val="tx1"/>
            </a:solidFill>
            <a:miter lim="800000"/>
            <a:headEnd/>
            <a:tailEnd/>
          </a:ln>
        </p:spPr>
      </p:pic>
      <p:sp>
        <p:nvSpPr>
          <p:cNvPr id="2" name="Slide Number Placeholder 1">
            <a:extLst>
              <a:ext uri="{FF2B5EF4-FFF2-40B4-BE49-F238E27FC236}">
                <a16:creationId xmlns:a16="http://schemas.microsoft.com/office/drawing/2014/main" id="{EC7CE19E-AFEB-4A9D-8FFB-5A3084423E47}"/>
              </a:ext>
            </a:extLst>
          </p:cNvPr>
          <p:cNvSpPr>
            <a:spLocks noGrp="1"/>
          </p:cNvSpPr>
          <p:nvPr>
            <p:ph type="sldNum" sz="quarter" idx="12"/>
          </p:nvPr>
        </p:nvSpPr>
        <p:spPr/>
        <p:txBody>
          <a:bodyPr/>
          <a:lstStyle/>
          <a:p>
            <a:fld id="{E5137D0E-4A4F-4307-8994-C1891D747D59}" type="slidenum">
              <a:rPr lang="en-US" smtClean="0"/>
              <a:t>57</a:t>
            </a:fld>
            <a:endParaRPr lang="en-US" dirty="0"/>
          </a:p>
        </p:txBody>
      </p:sp>
      <p:pic>
        <p:nvPicPr>
          <p:cNvPr id="10" name="Picture 9">
            <a:extLst>
              <a:ext uri="{FF2B5EF4-FFF2-40B4-BE49-F238E27FC236}">
                <a16:creationId xmlns:a16="http://schemas.microsoft.com/office/drawing/2014/main" id="{58B2C0E1-4FE4-43E5-B53B-55530F34F950}"/>
              </a:ext>
            </a:extLst>
          </p:cNvPr>
          <p:cNvPicPr>
            <a:picLocks noChangeAspect="1"/>
          </p:cNvPicPr>
          <p:nvPr/>
        </p:nvPicPr>
        <p:blipFill>
          <a:blip r:embed="rId4"/>
          <a:stretch>
            <a:fillRect/>
          </a:stretch>
        </p:blipFill>
        <p:spPr>
          <a:xfrm>
            <a:off x="8228012" y="4206240"/>
            <a:ext cx="3200400" cy="1828800"/>
          </a:xfrm>
          <a:prstGeom prst="rect">
            <a:avLst/>
          </a:prstGeom>
          <a:ln w="12700">
            <a:solidFill>
              <a:schemeClr val="tx1"/>
            </a:solidFill>
          </a:ln>
        </p:spPr>
      </p:pic>
      <p:pic>
        <p:nvPicPr>
          <p:cNvPr id="14" name="Picture 13">
            <a:extLst>
              <a:ext uri="{FF2B5EF4-FFF2-40B4-BE49-F238E27FC236}">
                <a16:creationId xmlns:a16="http://schemas.microsoft.com/office/drawing/2014/main" id="{9DB090C8-CCB8-4415-9675-010D3FC331D1}"/>
              </a:ext>
            </a:extLst>
          </p:cNvPr>
          <p:cNvPicPr>
            <a:picLocks noChangeAspect="1"/>
          </p:cNvPicPr>
          <p:nvPr/>
        </p:nvPicPr>
        <p:blipFill>
          <a:blip r:embed="rId5"/>
          <a:stretch>
            <a:fillRect/>
          </a:stretch>
        </p:blipFill>
        <p:spPr>
          <a:xfrm>
            <a:off x="914400" y="4389120"/>
            <a:ext cx="6400800" cy="1645920"/>
          </a:xfrm>
          <a:prstGeom prst="rect">
            <a:avLst/>
          </a:prstGeom>
          <a:ln w="127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XHBN – Joint Systems</a:t>
            </a:r>
          </a:p>
          <a:p>
            <a:pPr lvl="1"/>
            <a:r>
              <a:rPr lang="en-US" dirty="0"/>
              <a:t>Covers Fire-Resistant Joint Systems including Head-of-Wall Joint Systems</a:t>
            </a:r>
          </a:p>
          <a:p>
            <a:pPr lvl="1"/>
            <a:r>
              <a:rPr lang="en-US" dirty="0"/>
              <a:t>Includes approximately 2334 individual systems</a:t>
            </a:r>
          </a:p>
          <a:p>
            <a:r>
              <a:rPr lang="en-US" dirty="0"/>
              <a:t>XHBO – Continuity Head-of-Wall Joint Systems</a:t>
            </a:r>
          </a:p>
          <a:p>
            <a:pPr lvl="1"/>
            <a:r>
              <a:rPr lang="en-US" dirty="0"/>
              <a:t>Covers Continuity Head-of-Wall Systems</a:t>
            </a:r>
          </a:p>
          <a:p>
            <a:pPr lvl="1"/>
            <a:r>
              <a:rPr lang="en-US" dirty="0"/>
              <a:t>Includes approximately 25 individual systems</a:t>
            </a:r>
          </a:p>
        </p:txBody>
      </p:sp>
      <p:sp>
        <p:nvSpPr>
          <p:cNvPr id="2" name="Title 1"/>
          <p:cNvSpPr>
            <a:spLocks noGrp="1"/>
          </p:cNvSpPr>
          <p:nvPr>
            <p:ph type="title"/>
          </p:nvPr>
        </p:nvSpPr>
        <p:spPr/>
        <p:txBody>
          <a:bodyPr/>
          <a:lstStyle/>
          <a:p>
            <a:r>
              <a:rPr lang="en-US" dirty="0"/>
              <a:t>Product Categories</a:t>
            </a:r>
          </a:p>
        </p:txBody>
      </p:sp>
      <p:sp>
        <p:nvSpPr>
          <p:cNvPr id="6" name="Slide Number Placeholder 5">
            <a:extLst>
              <a:ext uri="{FF2B5EF4-FFF2-40B4-BE49-F238E27FC236}">
                <a16:creationId xmlns:a16="http://schemas.microsoft.com/office/drawing/2014/main" id="{1306BAD2-2C00-4B72-AA20-2FC9B0E986B8}"/>
              </a:ext>
            </a:extLst>
          </p:cNvPr>
          <p:cNvSpPr>
            <a:spLocks noGrp="1"/>
          </p:cNvSpPr>
          <p:nvPr>
            <p:ph type="sldNum" sz="quarter" idx="12"/>
          </p:nvPr>
        </p:nvSpPr>
        <p:spPr/>
        <p:txBody>
          <a:bodyPr/>
          <a:lstStyle/>
          <a:p>
            <a:fld id="{E5137D0E-4A4F-4307-8994-C1891D747D59}" type="slidenum">
              <a:rPr lang="en-US" smtClean="0"/>
              <a:t>58</a:t>
            </a:fld>
            <a:endParaRPr lang="en-US" dirty="0"/>
          </a:p>
        </p:txBody>
      </p:sp>
    </p:spTree>
    <p:extLst>
      <p:ext uri="{BB962C8B-B14F-4D97-AF65-F5344CB8AC3E}">
        <p14:creationId xmlns:p14="http://schemas.microsoft.com/office/powerpoint/2010/main" val="80836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XHDG – Perimeter Fire-Containment Systems</a:t>
            </a:r>
          </a:p>
          <a:p>
            <a:pPr lvl="1"/>
            <a:r>
              <a:rPr lang="en-US" dirty="0"/>
              <a:t>Covers Perimeter Fire-Containment Systems</a:t>
            </a:r>
          </a:p>
          <a:p>
            <a:pPr lvl="1"/>
            <a:r>
              <a:rPr lang="en-US" dirty="0"/>
              <a:t>Includes approximately 225 individual systems</a:t>
            </a:r>
          </a:p>
        </p:txBody>
      </p:sp>
      <p:sp>
        <p:nvSpPr>
          <p:cNvPr id="2" name="Title 1"/>
          <p:cNvSpPr>
            <a:spLocks noGrp="1"/>
          </p:cNvSpPr>
          <p:nvPr>
            <p:ph type="title"/>
          </p:nvPr>
        </p:nvSpPr>
        <p:spPr/>
        <p:txBody>
          <a:bodyPr/>
          <a:lstStyle/>
          <a:p>
            <a:r>
              <a:rPr lang="en-US" dirty="0"/>
              <a:t>Product Categories Cont.</a:t>
            </a:r>
          </a:p>
        </p:txBody>
      </p:sp>
      <p:sp>
        <p:nvSpPr>
          <p:cNvPr id="6" name="Slide Number Placeholder 5">
            <a:extLst>
              <a:ext uri="{FF2B5EF4-FFF2-40B4-BE49-F238E27FC236}">
                <a16:creationId xmlns:a16="http://schemas.microsoft.com/office/drawing/2014/main" id="{1306BAD2-2C00-4B72-AA20-2FC9B0E986B8}"/>
              </a:ext>
            </a:extLst>
          </p:cNvPr>
          <p:cNvSpPr>
            <a:spLocks noGrp="1"/>
          </p:cNvSpPr>
          <p:nvPr>
            <p:ph type="sldNum" sz="quarter" idx="12"/>
          </p:nvPr>
        </p:nvSpPr>
        <p:spPr/>
        <p:txBody>
          <a:bodyPr/>
          <a:lstStyle/>
          <a:p>
            <a:fld id="{E5137D0E-4A4F-4307-8994-C1891D747D59}" type="slidenum">
              <a:rPr lang="en-US" smtClean="0"/>
              <a:t>59</a:t>
            </a:fld>
            <a:endParaRPr lang="en-US" dirty="0"/>
          </a:p>
        </p:txBody>
      </p:sp>
    </p:spTree>
    <p:extLst>
      <p:ext uri="{BB962C8B-B14F-4D97-AF65-F5344CB8AC3E}">
        <p14:creationId xmlns:p14="http://schemas.microsoft.com/office/powerpoint/2010/main" val="29123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E417EA32-45CF-49F6-9F40-BB97B6BB5C01}"/>
              </a:ext>
            </a:extLst>
          </p:cNvPr>
          <p:cNvSpPr>
            <a:spLocks noGrp="1" noChangeArrowheads="1"/>
          </p:cNvSpPr>
          <p:nvPr>
            <p:ph idx="1"/>
          </p:nvPr>
        </p:nvSpPr>
        <p:spPr/>
        <p:txBody>
          <a:bodyPr/>
          <a:lstStyle/>
          <a:p>
            <a:pPr eaLnBrk="1" hangingPunct="1">
              <a:lnSpc>
                <a:spcPct val="90000"/>
              </a:lnSpc>
            </a:pPr>
            <a:r>
              <a:rPr lang="en-US" altLang="en-US" sz="2800" b="1" dirty="0"/>
              <a:t>Thanks FCIA Members</a:t>
            </a:r>
          </a:p>
          <a:p>
            <a:pPr lvl="1" eaLnBrk="1" hangingPunct="1">
              <a:lnSpc>
                <a:spcPct val="90000"/>
              </a:lnSpc>
            </a:pPr>
            <a:r>
              <a:rPr lang="en-US" altLang="en-US" sz="2400" dirty="0"/>
              <a:t>Firestop Contractors</a:t>
            </a:r>
          </a:p>
          <a:p>
            <a:pPr lvl="1" eaLnBrk="1" hangingPunct="1">
              <a:lnSpc>
                <a:spcPct val="90000"/>
              </a:lnSpc>
            </a:pPr>
            <a:r>
              <a:rPr lang="en-US" altLang="en-US" sz="2400" dirty="0"/>
              <a:t>Manufacturers, Consultants</a:t>
            </a:r>
          </a:p>
          <a:p>
            <a:pPr lvl="1" eaLnBrk="1" hangingPunct="1">
              <a:lnSpc>
                <a:spcPct val="90000"/>
              </a:lnSpc>
            </a:pPr>
            <a:r>
              <a:rPr lang="en-US" altLang="en-US" sz="2400" dirty="0"/>
              <a:t>Firestop Distributors, Reps, Friends</a:t>
            </a:r>
          </a:p>
          <a:p>
            <a:pPr marL="0" indent="0" eaLnBrk="1" hangingPunct="1">
              <a:lnSpc>
                <a:spcPct val="90000"/>
              </a:lnSpc>
              <a:buNone/>
            </a:pPr>
            <a:endParaRPr lang="en-US" altLang="en-US" sz="2799" b="1" dirty="0"/>
          </a:p>
          <a:p>
            <a:pPr eaLnBrk="1" hangingPunct="1">
              <a:lnSpc>
                <a:spcPct val="90000"/>
              </a:lnSpc>
            </a:pPr>
            <a:r>
              <a:rPr lang="en-US" altLang="en-US" sz="2799" b="1" dirty="0"/>
              <a:t>FREE PDF MOP</a:t>
            </a:r>
            <a:r>
              <a:rPr lang="en-US" altLang="en-US" sz="2799" dirty="0"/>
              <a:t>/ </a:t>
            </a:r>
            <a:r>
              <a:rPr lang="en-US" altLang="en-US" sz="2799" b="1" dirty="0"/>
              <a:t>Word Doc Spec </a:t>
            </a:r>
            <a:r>
              <a:rPr lang="en-US" altLang="en-US" sz="2799" dirty="0"/>
              <a:t>- Specifiers @ AE, Independents, AHJ’s with Jurisdictions, More</a:t>
            </a:r>
          </a:p>
        </p:txBody>
      </p:sp>
      <p:sp>
        <p:nvSpPr>
          <p:cNvPr id="2" name="Slide Number Placeholder 1">
            <a:extLst>
              <a:ext uri="{FF2B5EF4-FFF2-40B4-BE49-F238E27FC236}">
                <a16:creationId xmlns:a16="http://schemas.microsoft.com/office/drawing/2014/main" id="{1254A302-5A88-49F0-A125-4250BF57124A}"/>
              </a:ext>
            </a:extLst>
          </p:cNvPr>
          <p:cNvSpPr>
            <a:spLocks noGrp="1"/>
          </p:cNvSpPr>
          <p:nvPr>
            <p:ph type="sldNum" sz="quarter" idx="12"/>
          </p:nvPr>
        </p:nvSpPr>
        <p:spPr/>
        <p:txBody>
          <a:bodyPr/>
          <a:lstStyle/>
          <a:p>
            <a:fld id="{E5137D0E-4A4F-4307-8994-C1891D747D59}" type="slidenum">
              <a:rPr lang="en-US" smtClean="0"/>
              <a:t>6</a:t>
            </a:fld>
            <a:endParaRPr lang="en-US" dirty="0"/>
          </a:p>
        </p:txBody>
      </p:sp>
      <p:sp>
        <p:nvSpPr>
          <p:cNvPr id="8194" name="Rectangle 2">
            <a:extLst>
              <a:ext uri="{FF2B5EF4-FFF2-40B4-BE49-F238E27FC236}">
                <a16:creationId xmlns:a16="http://schemas.microsoft.com/office/drawing/2014/main" id="{CDC8ECF0-F7F4-4F04-814E-C40DA915E368}"/>
              </a:ext>
            </a:extLst>
          </p:cNvPr>
          <p:cNvSpPr>
            <a:spLocks noGrp="1" noChangeArrowheads="1"/>
          </p:cNvSpPr>
          <p:nvPr>
            <p:ph type="title"/>
          </p:nvPr>
        </p:nvSpPr>
        <p:spPr/>
        <p:txBody>
          <a:bodyPr/>
          <a:lstStyle/>
          <a:p>
            <a:pPr eaLnBrk="1" hangingPunct="1"/>
            <a:r>
              <a:rPr lang="en-US" altLang="en-US" dirty="0"/>
              <a:t>FCIA – Firestop Contractors </a:t>
            </a:r>
            <a:br>
              <a:rPr lang="en-US" altLang="en-US" dirty="0"/>
            </a:br>
            <a:r>
              <a:rPr lang="en-US" altLang="en-US" dirty="0"/>
              <a:t>		International Association</a:t>
            </a:r>
          </a:p>
        </p:txBody>
      </p:sp>
      <p:pic>
        <p:nvPicPr>
          <p:cNvPr id="4" name="Picture 3" descr="Logo, company name&#10;&#10;Description automatically generated">
            <a:extLst>
              <a:ext uri="{FF2B5EF4-FFF2-40B4-BE49-F238E27FC236}">
                <a16:creationId xmlns:a16="http://schemas.microsoft.com/office/drawing/2014/main" id="{B72552CC-1113-463D-BABF-898A32403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274319"/>
            <a:ext cx="2286000" cy="914400"/>
          </a:xfrm>
          <a:prstGeom prst="rect">
            <a:avLst/>
          </a:prstGeom>
        </p:spPr>
      </p:pic>
    </p:spTree>
    <p:extLst>
      <p:ext uri="{BB962C8B-B14F-4D97-AF65-F5344CB8AC3E}">
        <p14:creationId xmlns:p14="http://schemas.microsoft.com/office/powerpoint/2010/main" val="22264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Product Categories</a:t>
            </a:r>
          </a:p>
          <a:p>
            <a:pPr lvl="1"/>
            <a:r>
              <a:rPr lang="en-US" dirty="0"/>
              <a:t>XHDI – Accessories for Use in Perimeter Fire-Containment Systems</a:t>
            </a:r>
          </a:p>
          <a:p>
            <a:pPr lvl="1"/>
            <a:r>
              <a:rPr lang="en-US" dirty="0"/>
              <a:t>XHHW – Fill, Void or Cavity Materials</a:t>
            </a:r>
          </a:p>
          <a:p>
            <a:pPr lvl="1"/>
            <a:r>
              <a:rPr lang="en-US" dirty="0"/>
              <a:t>XHKU – Forming Materials</a:t>
            </a:r>
          </a:p>
          <a:p>
            <a:pPr lvl="1"/>
            <a:r>
              <a:rPr lang="en-US" dirty="0"/>
              <a:t>XHLI – Light-Gauge Framing</a:t>
            </a:r>
          </a:p>
          <a:p>
            <a:pPr lvl="1"/>
            <a:r>
              <a:rPr lang="en-US" dirty="0"/>
              <a:t>XHLP – Mechanical Joint Assemblies</a:t>
            </a:r>
          </a:p>
          <a:p>
            <a:pPr lvl="1"/>
            <a:r>
              <a:rPr lang="en-US" dirty="0"/>
              <a:t>XHLR – Membranes</a:t>
            </a:r>
          </a:p>
        </p:txBody>
      </p:sp>
      <p:sp>
        <p:nvSpPr>
          <p:cNvPr id="2" name="Title 1"/>
          <p:cNvSpPr>
            <a:spLocks noGrp="1"/>
          </p:cNvSpPr>
          <p:nvPr>
            <p:ph type="title"/>
          </p:nvPr>
        </p:nvSpPr>
        <p:spPr>
          <a:xfrm>
            <a:off x="914400" y="182880"/>
            <a:ext cx="10515600" cy="1097280"/>
          </a:xfrm>
        </p:spPr>
        <p:txBody>
          <a:bodyPr/>
          <a:lstStyle/>
          <a:p>
            <a:r>
              <a:rPr lang="en-US" dirty="0"/>
              <a:t>Product Categories Covering Products Used to Construct These Systems</a:t>
            </a:r>
          </a:p>
        </p:txBody>
      </p:sp>
      <p:sp>
        <p:nvSpPr>
          <p:cNvPr id="4" name="Slide Number Placeholder 3">
            <a:extLst>
              <a:ext uri="{FF2B5EF4-FFF2-40B4-BE49-F238E27FC236}">
                <a16:creationId xmlns:a16="http://schemas.microsoft.com/office/drawing/2014/main" id="{FC0A367E-EBC5-45DE-B82A-6CB817F521D2}"/>
              </a:ext>
            </a:extLst>
          </p:cNvPr>
          <p:cNvSpPr>
            <a:spLocks noGrp="1"/>
          </p:cNvSpPr>
          <p:nvPr>
            <p:ph type="sldNum" sz="quarter" idx="12"/>
          </p:nvPr>
        </p:nvSpPr>
        <p:spPr/>
        <p:txBody>
          <a:bodyPr/>
          <a:lstStyle/>
          <a:p>
            <a:fld id="{E5137D0E-4A4F-4307-8994-C1891D747D59}" type="slidenum">
              <a:rPr lang="en-US" smtClean="0"/>
              <a:t>60</a:t>
            </a:fld>
            <a:endParaRPr lang="en-US" dirty="0"/>
          </a:p>
        </p:txBody>
      </p:sp>
    </p:spTree>
    <p:extLst>
      <p:ext uri="{BB962C8B-B14F-4D97-AF65-F5344CB8AC3E}">
        <p14:creationId xmlns:p14="http://schemas.microsoft.com/office/powerpoint/2010/main" val="9672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System Approach</a:t>
            </a:r>
            <a:br>
              <a:rPr lang="en-US" dirty="0"/>
            </a:br>
            <a:r>
              <a:rPr lang="en-US" sz="3000" dirty="0"/>
              <a:t>Joint Systems (XHBN)</a:t>
            </a:r>
          </a:p>
        </p:txBody>
      </p:sp>
      <p:sp>
        <p:nvSpPr>
          <p:cNvPr id="4" name="Text Box 3"/>
          <p:cNvSpPr txBox="1">
            <a:spLocks noChangeArrowheads="1"/>
          </p:cNvSpPr>
          <p:nvPr/>
        </p:nvSpPr>
        <p:spPr bwMode="auto">
          <a:xfrm>
            <a:off x="914400" y="1463040"/>
            <a:ext cx="1051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buNone/>
            </a:pPr>
            <a:r>
              <a:rPr lang="en-US" sz="4400" b="1" dirty="0">
                <a:latin typeface="Calibri" pitchFamily="34" charset="0"/>
              </a:rPr>
              <a:t>HW-D-0060</a:t>
            </a:r>
          </a:p>
          <a:p>
            <a:pPr eaLnBrk="1" hangingPunct="1"/>
            <a:r>
              <a:rPr lang="en-US" sz="3200" dirty="0">
                <a:solidFill>
                  <a:schemeClr val="tx2"/>
                </a:solidFill>
                <a:latin typeface="Calibri" pitchFamily="34" charset="0"/>
              </a:rPr>
              <a:t>What does this mean?</a:t>
            </a:r>
          </a:p>
          <a:p>
            <a:pPr eaLnBrk="1" hangingPunct="1">
              <a:buNone/>
            </a:pPr>
            <a:endParaRPr lang="en-US" dirty="0">
              <a:latin typeface="Calibri" pitchFamily="34" charset="0"/>
            </a:endParaRPr>
          </a:p>
          <a:p>
            <a:pPr eaLnBrk="1" hangingPunct="1">
              <a:buNone/>
            </a:pPr>
            <a:r>
              <a:rPr lang="en-US" dirty="0">
                <a:latin typeface="Calibri" pitchFamily="34" charset="0"/>
              </a:rPr>
              <a:t>HW 	-	Head-of-Wall Joint System</a:t>
            </a:r>
          </a:p>
          <a:p>
            <a:pPr eaLnBrk="1" hangingPunct="1">
              <a:buNone/>
            </a:pPr>
            <a:r>
              <a:rPr lang="en-US" dirty="0">
                <a:latin typeface="Calibri" pitchFamily="34" charset="0"/>
              </a:rPr>
              <a:t>D	-	Dynamic</a:t>
            </a:r>
          </a:p>
          <a:p>
            <a:pPr eaLnBrk="1" hangingPunct="1">
              <a:buNone/>
            </a:pPr>
            <a:r>
              <a:rPr lang="en-US" dirty="0">
                <a:latin typeface="Calibri" pitchFamily="34" charset="0"/>
              </a:rPr>
              <a:t>0	-	Joint width less than or equal to 2 in.</a:t>
            </a:r>
          </a:p>
          <a:p>
            <a:pPr eaLnBrk="1" hangingPunct="1">
              <a:buNone/>
            </a:pPr>
            <a:r>
              <a:rPr lang="en-US" dirty="0">
                <a:latin typeface="Calibri" pitchFamily="34" charset="0"/>
              </a:rPr>
              <a:t>060	-	60</a:t>
            </a:r>
            <a:r>
              <a:rPr lang="en-US" baseline="30000" dirty="0">
                <a:latin typeface="Calibri" pitchFamily="34" charset="0"/>
              </a:rPr>
              <a:t>th</a:t>
            </a:r>
            <a:r>
              <a:rPr lang="en-US" dirty="0">
                <a:latin typeface="Calibri" pitchFamily="34" charset="0"/>
              </a:rPr>
              <a:t> such system published</a:t>
            </a:r>
          </a:p>
        </p:txBody>
      </p:sp>
      <p:sp>
        <p:nvSpPr>
          <p:cNvPr id="6" name="Slide Number Placeholder 5">
            <a:extLst>
              <a:ext uri="{FF2B5EF4-FFF2-40B4-BE49-F238E27FC236}">
                <a16:creationId xmlns:a16="http://schemas.microsoft.com/office/drawing/2014/main" id="{B358B452-34B7-49BE-8FF5-671C8336E3DC}"/>
              </a:ext>
            </a:extLst>
          </p:cNvPr>
          <p:cNvSpPr>
            <a:spLocks noGrp="1"/>
          </p:cNvSpPr>
          <p:nvPr>
            <p:ph type="sldNum" sz="quarter" idx="12"/>
          </p:nvPr>
        </p:nvSpPr>
        <p:spPr/>
        <p:txBody>
          <a:bodyPr/>
          <a:lstStyle/>
          <a:p>
            <a:fld id="{E5137D0E-4A4F-4307-8994-C1891D747D59}" type="slidenum">
              <a:rPr lang="en-US" smtClean="0"/>
              <a:t>61</a:t>
            </a:fld>
            <a:endParaRPr lang="en-US" dirty="0"/>
          </a:p>
        </p:txBody>
      </p:sp>
    </p:spTree>
    <p:extLst>
      <p:ext uri="{BB962C8B-B14F-4D97-AF65-F5344CB8AC3E}">
        <p14:creationId xmlns:p14="http://schemas.microsoft.com/office/powerpoint/2010/main" val="3921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System Approach</a:t>
            </a:r>
            <a:br>
              <a:rPr lang="en-US" dirty="0"/>
            </a:br>
            <a:r>
              <a:rPr lang="en-US" dirty="0"/>
              <a:t>Continuity Head-of-Wall Systems (XHBO)</a:t>
            </a:r>
          </a:p>
        </p:txBody>
      </p:sp>
      <p:sp>
        <p:nvSpPr>
          <p:cNvPr id="4" name="Text Box 3"/>
          <p:cNvSpPr txBox="1">
            <a:spLocks noChangeArrowheads="1"/>
          </p:cNvSpPr>
          <p:nvPr/>
        </p:nvSpPr>
        <p:spPr bwMode="auto">
          <a:xfrm>
            <a:off x="914400" y="1463040"/>
            <a:ext cx="1051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buNone/>
            </a:pPr>
            <a:r>
              <a:rPr lang="en-US" sz="4400" b="1" dirty="0">
                <a:latin typeface="Calibri" pitchFamily="34" charset="0"/>
              </a:rPr>
              <a:t>CJ-D-0015</a:t>
            </a:r>
          </a:p>
          <a:p>
            <a:pPr eaLnBrk="1" hangingPunct="1"/>
            <a:r>
              <a:rPr lang="en-US" sz="3200" dirty="0">
                <a:solidFill>
                  <a:schemeClr val="tx2"/>
                </a:solidFill>
                <a:latin typeface="Calibri" pitchFamily="34" charset="0"/>
              </a:rPr>
              <a:t>What does this mean?</a:t>
            </a:r>
          </a:p>
          <a:p>
            <a:pPr eaLnBrk="1" hangingPunct="1">
              <a:buNone/>
            </a:pPr>
            <a:endParaRPr lang="en-US" dirty="0">
              <a:latin typeface="Calibri" pitchFamily="34" charset="0"/>
            </a:endParaRPr>
          </a:p>
          <a:p>
            <a:pPr eaLnBrk="1" hangingPunct="1">
              <a:buNone/>
            </a:pPr>
            <a:r>
              <a:rPr lang="en-US" dirty="0">
                <a:latin typeface="Calibri" pitchFamily="34" charset="0"/>
              </a:rPr>
              <a:t>CJ 	-	Continuity Head-of-Wall System</a:t>
            </a:r>
          </a:p>
          <a:p>
            <a:pPr eaLnBrk="1" hangingPunct="1">
              <a:buNone/>
            </a:pPr>
            <a:r>
              <a:rPr lang="en-US" dirty="0">
                <a:latin typeface="Calibri" pitchFamily="34" charset="0"/>
              </a:rPr>
              <a:t>D	-	Dynamic</a:t>
            </a:r>
          </a:p>
          <a:p>
            <a:pPr eaLnBrk="1" hangingPunct="1">
              <a:buNone/>
            </a:pPr>
            <a:r>
              <a:rPr lang="en-US" dirty="0">
                <a:latin typeface="Calibri" pitchFamily="34" charset="0"/>
              </a:rPr>
              <a:t>0	-	Joint width less than or equal to 2 in.</a:t>
            </a:r>
          </a:p>
          <a:p>
            <a:pPr eaLnBrk="1" hangingPunct="1">
              <a:buNone/>
            </a:pPr>
            <a:r>
              <a:rPr lang="en-US" dirty="0">
                <a:latin typeface="Calibri" pitchFamily="34" charset="0"/>
              </a:rPr>
              <a:t>015	-	15</a:t>
            </a:r>
            <a:r>
              <a:rPr lang="en-US" baseline="30000" dirty="0">
                <a:latin typeface="Calibri" pitchFamily="34" charset="0"/>
              </a:rPr>
              <a:t>th</a:t>
            </a:r>
            <a:r>
              <a:rPr lang="en-US" dirty="0">
                <a:latin typeface="Calibri" pitchFamily="34" charset="0"/>
              </a:rPr>
              <a:t> such system published</a:t>
            </a:r>
          </a:p>
        </p:txBody>
      </p:sp>
      <p:sp>
        <p:nvSpPr>
          <p:cNvPr id="3" name="Slide Number Placeholder 2">
            <a:extLst>
              <a:ext uri="{FF2B5EF4-FFF2-40B4-BE49-F238E27FC236}">
                <a16:creationId xmlns:a16="http://schemas.microsoft.com/office/drawing/2014/main" id="{71C68BFE-D2CA-4AE0-BA90-837036E760EA}"/>
              </a:ext>
            </a:extLst>
          </p:cNvPr>
          <p:cNvSpPr>
            <a:spLocks noGrp="1"/>
          </p:cNvSpPr>
          <p:nvPr>
            <p:ph type="sldNum" sz="quarter" idx="12"/>
          </p:nvPr>
        </p:nvSpPr>
        <p:spPr/>
        <p:txBody>
          <a:bodyPr/>
          <a:lstStyle/>
          <a:p>
            <a:fld id="{E5137D0E-4A4F-4307-8994-C1891D747D59}" type="slidenum">
              <a:rPr lang="en-US" smtClean="0"/>
              <a:t>62</a:t>
            </a:fld>
            <a:endParaRPr lang="en-US" dirty="0"/>
          </a:p>
        </p:txBody>
      </p:sp>
    </p:spTree>
    <p:extLst>
      <p:ext uri="{BB962C8B-B14F-4D97-AF65-F5344CB8AC3E}">
        <p14:creationId xmlns:p14="http://schemas.microsoft.com/office/powerpoint/2010/main" val="165358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System Approach</a:t>
            </a:r>
            <a:br>
              <a:rPr lang="en-US" dirty="0"/>
            </a:br>
            <a:r>
              <a:rPr lang="en-US" dirty="0"/>
              <a:t>Perimeter Fire-Containment Systems (XHDG)</a:t>
            </a:r>
          </a:p>
        </p:txBody>
      </p:sp>
      <p:sp>
        <p:nvSpPr>
          <p:cNvPr id="4" name="Text Box 3"/>
          <p:cNvSpPr txBox="1">
            <a:spLocks noChangeArrowheads="1"/>
          </p:cNvSpPr>
          <p:nvPr/>
        </p:nvSpPr>
        <p:spPr bwMode="auto">
          <a:xfrm>
            <a:off x="914400" y="1463040"/>
            <a:ext cx="1051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defRPr>
            </a:lvl9pPr>
          </a:lstStyle>
          <a:p>
            <a:pPr algn="ctr" eaLnBrk="1" hangingPunct="1">
              <a:buNone/>
            </a:pPr>
            <a:r>
              <a:rPr lang="en-US" sz="4400" b="1" dirty="0">
                <a:latin typeface="Calibri" pitchFamily="34" charset="0"/>
              </a:rPr>
              <a:t>CW-D-0015</a:t>
            </a:r>
          </a:p>
          <a:p>
            <a:pPr eaLnBrk="1" hangingPunct="1"/>
            <a:r>
              <a:rPr lang="en-US" sz="3200" dirty="0">
                <a:solidFill>
                  <a:schemeClr val="tx2"/>
                </a:solidFill>
                <a:latin typeface="Calibri" pitchFamily="34" charset="0"/>
              </a:rPr>
              <a:t>What does this mean?</a:t>
            </a:r>
          </a:p>
          <a:p>
            <a:pPr eaLnBrk="1" hangingPunct="1">
              <a:buNone/>
            </a:pPr>
            <a:endParaRPr lang="en-US" dirty="0">
              <a:latin typeface="Calibri" pitchFamily="34" charset="0"/>
            </a:endParaRPr>
          </a:p>
          <a:p>
            <a:pPr eaLnBrk="1" hangingPunct="1">
              <a:buNone/>
            </a:pPr>
            <a:r>
              <a:rPr lang="en-US" dirty="0">
                <a:latin typeface="Calibri" pitchFamily="34" charset="0"/>
              </a:rPr>
              <a:t>CW 	-	Perimeter Fire-Containment System</a:t>
            </a:r>
          </a:p>
          <a:p>
            <a:pPr eaLnBrk="1" hangingPunct="1">
              <a:buNone/>
            </a:pPr>
            <a:r>
              <a:rPr lang="en-US" dirty="0">
                <a:latin typeface="Calibri" pitchFamily="34" charset="0"/>
              </a:rPr>
              <a:t>D	-	Dynamic</a:t>
            </a:r>
          </a:p>
          <a:p>
            <a:pPr eaLnBrk="1" hangingPunct="1">
              <a:buNone/>
            </a:pPr>
            <a:r>
              <a:rPr lang="en-US" dirty="0">
                <a:latin typeface="Calibri" pitchFamily="34" charset="0"/>
              </a:rPr>
              <a:t>0	-	Joint width less than or equal to 2 in.</a:t>
            </a:r>
          </a:p>
          <a:p>
            <a:pPr eaLnBrk="1" hangingPunct="1">
              <a:buNone/>
            </a:pPr>
            <a:r>
              <a:rPr lang="en-US" dirty="0">
                <a:latin typeface="Calibri" pitchFamily="34" charset="0"/>
              </a:rPr>
              <a:t>015	-	15</a:t>
            </a:r>
            <a:r>
              <a:rPr lang="en-US" baseline="30000" dirty="0">
                <a:latin typeface="Calibri" pitchFamily="34" charset="0"/>
              </a:rPr>
              <a:t>th</a:t>
            </a:r>
            <a:r>
              <a:rPr lang="en-US" dirty="0">
                <a:latin typeface="Calibri" pitchFamily="34" charset="0"/>
              </a:rPr>
              <a:t> such system published</a:t>
            </a:r>
          </a:p>
        </p:txBody>
      </p:sp>
      <p:sp>
        <p:nvSpPr>
          <p:cNvPr id="3" name="Slide Number Placeholder 2">
            <a:extLst>
              <a:ext uri="{FF2B5EF4-FFF2-40B4-BE49-F238E27FC236}">
                <a16:creationId xmlns:a16="http://schemas.microsoft.com/office/drawing/2014/main" id="{71C68BFE-D2CA-4AE0-BA90-837036E760EA}"/>
              </a:ext>
            </a:extLst>
          </p:cNvPr>
          <p:cNvSpPr>
            <a:spLocks noGrp="1"/>
          </p:cNvSpPr>
          <p:nvPr>
            <p:ph type="sldNum" sz="quarter" idx="12"/>
          </p:nvPr>
        </p:nvSpPr>
        <p:spPr/>
        <p:txBody>
          <a:bodyPr/>
          <a:lstStyle/>
          <a:p>
            <a:fld id="{E5137D0E-4A4F-4307-8994-C1891D747D59}" type="slidenum">
              <a:rPr lang="en-US" smtClean="0"/>
              <a:t>63</a:t>
            </a:fld>
            <a:endParaRPr lang="en-US" dirty="0"/>
          </a:p>
        </p:txBody>
      </p:sp>
    </p:spTree>
    <p:extLst>
      <p:ext uri="{BB962C8B-B14F-4D97-AF65-F5344CB8AC3E}">
        <p14:creationId xmlns:p14="http://schemas.microsoft.com/office/powerpoint/2010/main" val="107386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Contractor</a:t>
            </a:r>
          </a:p>
        </p:txBody>
      </p:sp>
      <p:grpSp>
        <p:nvGrpSpPr>
          <p:cNvPr id="3" name="Group 2"/>
          <p:cNvGrpSpPr/>
          <p:nvPr/>
        </p:nvGrpSpPr>
        <p:grpSpPr>
          <a:xfrm>
            <a:off x="3351212" y="1463040"/>
            <a:ext cx="5486400" cy="4572000"/>
            <a:chOff x="1828800" y="1463040"/>
            <a:chExt cx="5486400" cy="4572000"/>
          </a:xfrm>
        </p:grpSpPr>
        <p:pic>
          <p:nvPicPr>
            <p:cNvPr id="58061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63040"/>
              <a:ext cx="5486400" cy="457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5"/>
            <p:cNvSpPr txBox="1">
              <a:spLocks noChangeArrowheads="1"/>
            </p:cNvSpPr>
            <p:nvPr/>
          </p:nvSpPr>
          <p:spPr bwMode="auto">
            <a:xfrm>
              <a:off x="2641407" y="4914828"/>
              <a:ext cx="3861185" cy="461665"/>
            </a:xfrm>
            <a:prstGeom prst="rect">
              <a:avLst/>
            </a:prstGeom>
            <a:solidFill>
              <a:srgbClr val="FFFF00"/>
            </a:solidFill>
            <a:ln w="12700">
              <a:solidFill>
                <a:srgbClr val="000000"/>
              </a:solidFill>
              <a:miter lim="800000"/>
              <a:headEnd/>
              <a:tailEnd/>
            </a:ln>
          </p:spPr>
          <p:txBody>
            <a:bodyPr wrap="none" anchor="ctr">
              <a:spAutoFit/>
            </a:bodyPr>
            <a:lstStyle>
              <a:lvl1pPr marL="342900" indent="-3429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indent="0" algn="ctr" eaLnBrk="1" hangingPunct="1"/>
              <a:r>
                <a:rPr lang="en-US" sz="2400" b="1" dirty="0">
                  <a:latin typeface="Calibri" pitchFamily="34" charset="0"/>
                </a:rPr>
                <a:t>2)  A set of build-instructions</a:t>
              </a:r>
            </a:p>
          </p:txBody>
        </p:sp>
        <p:sp>
          <p:nvSpPr>
            <p:cNvPr id="5" name="Text Box 4"/>
            <p:cNvSpPr txBox="1">
              <a:spLocks noChangeArrowheads="1"/>
            </p:cNvSpPr>
            <p:nvPr/>
          </p:nvSpPr>
          <p:spPr bwMode="auto">
            <a:xfrm>
              <a:off x="2743200" y="4163112"/>
              <a:ext cx="3657600" cy="457200"/>
            </a:xfrm>
            <a:prstGeom prst="rect">
              <a:avLst/>
            </a:prstGeom>
            <a:solidFill>
              <a:srgbClr val="FFFF00"/>
            </a:solidFill>
            <a:ln w="12700">
              <a:solidFill>
                <a:srgbClr val="000000"/>
              </a:solidFill>
              <a:miter lim="800000"/>
              <a:headEnd/>
              <a:tailEnd/>
            </a:ln>
          </p:spPr>
          <p:txBody>
            <a:bodyPr wrap="none" anchor="ctr">
              <a:spAutoFit/>
            </a:bodyPr>
            <a:lstStyle>
              <a:lvl1pPr marL="342900" indent="-3429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buFontTx/>
                <a:buAutoNum type="arabicParenR"/>
              </a:pPr>
              <a:r>
                <a:rPr lang="en-US" sz="2400" b="1" dirty="0">
                  <a:latin typeface="Calibri" pitchFamily="34" charset="0"/>
                </a:rPr>
                <a:t>Evidence of compliance</a:t>
              </a:r>
            </a:p>
          </p:txBody>
        </p:sp>
        <p:sp>
          <p:nvSpPr>
            <p:cNvPr id="6" name="Text Box 3"/>
            <p:cNvSpPr txBox="1">
              <a:spLocks noChangeArrowheads="1"/>
            </p:cNvSpPr>
            <p:nvPr/>
          </p:nvSpPr>
          <p:spPr bwMode="auto">
            <a:xfrm>
              <a:off x="2770481" y="1920240"/>
              <a:ext cx="3603038" cy="461665"/>
            </a:xfrm>
            <a:prstGeom prst="rect">
              <a:avLst/>
            </a:prstGeom>
            <a:solidFill>
              <a:srgbClr val="FFFF00"/>
            </a:solidFill>
            <a:ln w="12700">
              <a:solidFill>
                <a:srgbClr val="000000"/>
              </a:solidFill>
              <a:miter lim="800000"/>
              <a:headEnd/>
              <a:tailEnd/>
            </a:ln>
          </p:spPr>
          <p:txBody>
            <a:bodyPr wrap="none" anchor="ct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buNone/>
              </a:pPr>
              <a:r>
                <a:rPr lang="en-US" sz="2400" b="1" dirty="0">
                  <a:latin typeface="Calibri" pitchFamily="34" charset="0"/>
                </a:rPr>
                <a:t>UL System serve two roles:</a:t>
              </a:r>
            </a:p>
          </p:txBody>
        </p:sp>
      </p:grpSp>
      <p:sp>
        <p:nvSpPr>
          <p:cNvPr id="7" name="Slide Number Placeholder 6">
            <a:extLst>
              <a:ext uri="{FF2B5EF4-FFF2-40B4-BE49-F238E27FC236}">
                <a16:creationId xmlns:a16="http://schemas.microsoft.com/office/drawing/2014/main" id="{664CFDD7-311E-49AB-A470-C1418B74849B}"/>
              </a:ext>
            </a:extLst>
          </p:cNvPr>
          <p:cNvSpPr>
            <a:spLocks noGrp="1"/>
          </p:cNvSpPr>
          <p:nvPr>
            <p:ph type="sldNum" sz="quarter" idx="12"/>
          </p:nvPr>
        </p:nvSpPr>
        <p:spPr/>
        <p:txBody>
          <a:bodyPr/>
          <a:lstStyle/>
          <a:p>
            <a:fld id="{E5137D0E-4A4F-4307-8994-C1891D747D59}" type="slidenum">
              <a:rPr lang="en-US" smtClean="0"/>
              <a:t>64</a:t>
            </a:fld>
            <a:endParaRPr lang="en-US" dirty="0"/>
          </a:p>
        </p:txBody>
      </p:sp>
    </p:spTree>
    <p:extLst>
      <p:ext uri="{BB962C8B-B14F-4D97-AF65-F5344CB8AC3E}">
        <p14:creationId xmlns:p14="http://schemas.microsoft.com/office/powerpoint/2010/main" val="30439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12" y="1463040"/>
            <a:ext cx="5486400" cy="457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For the Code Official</a:t>
            </a:r>
          </a:p>
        </p:txBody>
      </p:sp>
      <p:sp>
        <p:nvSpPr>
          <p:cNvPr id="10" name="Text Box 3"/>
          <p:cNvSpPr txBox="1">
            <a:spLocks noChangeArrowheads="1"/>
          </p:cNvSpPr>
          <p:nvPr/>
        </p:nvSpPr>
        <p:spPr bwMode="auto">
          <a:xfrm>
            <a:off x="4292893" y="1920241"/>
            <a:ext cx="3603038" cy="461665"/>
          </a:xfrm>
          <a:prstGeom prst="rect">
            <a:avLst/>
          </a:prstGeom>
          <a:solidFill>
            <a:srgbClr val="FFFF00"/>
          </a:solidFill>
          <a:ln w="12700">
            <a:solidFill>
              <a:srgbClr val="000000"/>
            </a:solidFill>
            <a:miter lim="800000"/>
            <a:headEnd/>
            <a:tailEnd/>
          </a:ln>
        </p:spPr>
        <p:txBody>
          <a:bodyPr wrap="none" anchor="ct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buNone/>
            </a:pPr>
            <a:r>
              <a:rPr lang="en-US" sz="2400" b="1" dirty="0">
                <a:latin typeface="Calibri" pitchFamily="34" charset="0"/>
              </a:rPr>
              <a:t>UL System serve two roles:</a:t>
            </a:r>
          </a:p>
        </p:txBody>
      </p:sp>
      <p:sp>
        <p:nvSpPr>
          <p:cNvPr id="11" name="Text Box 4"/>
          <p:cNvSpPr txBox="1">
            <a:spLocks noChangeArrowheads="1"/>
          </p:cNvSpPr>
          <p:nvPr/>
        </p:nvSpPr>
        <p:spPr bwMode="auto">
          <a:xfrm>
            <a:off x="4265612" y="4163112"/>
            <a:ext cx="3657600" cy="457200"/>
          </a:xfrm>
          <a:prstGeom prst="rect">
            <a:avLst/>
          </a:prstGeom>
          <a:solidFill>
            <a:srgbClr val="FFFF00"/>
          </a:solidFill>
          <a:ln w="12700">
            <a:solidFill>
              <a:srgbClr val="000000"/>
            </a:solidFill>
            <a:miter lim="800000"/>
            <a:headEnd/>
            <a:tailEnd/>
          </a:ln>
        </p:spPr>
        <p:txBody>
          <a:bodyPr wrap="none" anchor="ctr">
            <a:spAutoFit/>
          </a:bodyPr>
          <a:lstStyle>
            <a:lvl1pPr marL="342900" indent="-3429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hangingPunct="1">
              <a:buFontTx/>
              <a:buAutoNum type="arabicParenR"/>
            </a:pPr>
            <a:r>
              <a:rPr lang="en-US" sz="2400" b="1" dirty="0">
                <a:latin typeface="Calibri" pitchFamily="34" charset="0"/>
              </a:rPr>
              <a:t>Evidence of compliance</a:t>
            </a:r>
          </a:p>
        </p:txBody>
      </p:sp>
      <p:sp>
        <p:nvSpPr>
          <p:cNvPr id="12" name="Text Box 5"/>
          <p:cNvSpPr txBox="1">
            <a:spLocks noChangeArrowheads="1"/>
          </p:cNvSpPr>
          <p:nvPr/>
        </p:nvSpPr>
        <p:spPr bwMode="auto">
          <a:xfrm>
            <a:off x="3874674" y="4914829"/>
            <a:ext cx="4439484" cy="461665"/>
          </a:xfrm>
          <a:prstGeom prst="rect">
            <a:avLst/>
          </a:prstGeom>
          <a:solidFill>
            <a:srgbClr val="FFFF00"/>
          </a:solidFill>
          <a:ln w="12700">
            <a:solidFill>
              <a:srgbClr val="000000"/>
            </a:solidFill>
            <a:miter lim="800000"/>
            <a:headEnd/>
            <a:tailEnd/>
          </a:ln>
        </p:spPr>
        <p:txBody>
          <a:bodyPr wrap="none" anchor="ctr">
            <a:spAutoFit/>
          </a:bodyPr>
          <a:lstStyle>
            <a:lvl1pPr marL="342900" indent="-342900"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indent="0" algn="ctr" eaLnBrk="1" hangingPunct="1"/>
            <a:r>
              <a:rPr lang="en-US" sz="2400" b="1" dirty="0">
                <a:latin typeface="Calibri" pitchFamily="34" charset="0"/>
              </a:rPr>
              <a:t>2)  Document by which to inspect</a:t>
            </a:r>
          </a:p>
        </p:txBody>
      </p:sp>
      <p:sp>
        <p:nvSpPr>
          <p:cNvPr id="3" name="Slide Number Placeholder 2">
            <a:extLst>
              <a:ext uri="{FF2B5EF4-FFF2-40B4-BE49-F238E27FC236}">
                <a16:creationId xmlns:a16="http://schemas.microsoft.com/office/drawing/2014/main" id="{E207BCF4-2323-4FC2-BDF3-14EA206A4768}"/>
              </a:ext>
            </a:extLst>
          </p:cNvPr>
          <p:cNvSpPr>
            <a:spLocks noGrp="1"/>
          </p:cNvSpPr>
          <p:nvPr>
            <p:ph type="sldNum" sz="quarter" idx="12"/>
          </p:nvPr>
        </p:nvSpPr>
        <p:spPr/>
        <p:txBody>
          <a:bodyPr/>
          <a:lstStyle/>
          <a:p>
            <a:fld id="{E5137D0E-4A4F-4307-8994-C1891D747D59}" type="slidenum">
              <a:rPr lang="en-US" smtClean="0"/>
              <a:t>65</a:t>
            </a:fld>
            <a:endParaRPr lang="en-US" dirty="0"/>
          </a:p>
        </p:txBody>
      </p:sp>
    </p:spTree>
    <p:extLst>
      <p:ext uri="{BB962C8B-B14F-4D97-AF65-F5344CB8AC3E}">
        <p14:creationId xmlns:p14="http://schemas.microsoft.com/office/powerpoint/2010/main" val="405253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6D6174-02CB-4AC6-8277-B9D22C8210EA}"/>
              </a:ext>
            </a:extLst>
          </p:cNvPr>
          <p:cNvSpPr>
            <a:spLocks noGrp="1"/>
          </p:cNvSpPr>
          <p:nvPr>
            <p:ph type="sldNum" sz="quarter" idx="12"/>
          </p:nvPr>
        </p:nvSpPr>
        <p:spPr/>
        <p:txBody>
          <a:bodyPr/>
          <a:lstStyle/>
          <a:p>
            <a:fld id="{E5137D0E-4A4F-4307-8994-C1891D747D59}" type="slidenum">
              <a:rPr lang="en-US" smtClean="0"/>
              <a:t>66</a:t>
            </a:fld>
            <a:endParaRPr lang="en-US" dirty="0"/>
          </a:p>
        </p:txBody>
      </p:sp>
    </p:spTree>
    <p:extLst>
      <p:ext uri="{BB962C8B-B14F-4D97-AF65-F5344CB8AC3E}">
        <p14:creationId xmlns:p14="http://schemas.microsoft.com/office/powerpoint/2010/main" val="346848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35D1459-E18E-482E-BBEB-089FE125BD6D}"/>
              </a:ext>
            </a:extLst>
          </p:cNvPr>
          <p:cNvSpPr>
            <a:spLocks noGrp="1"/>
          </p:cNvSpPr>
          <p:nvPr>
            <p:ph type="sldNum" sz="quarter" idx="12"/>
          </p:nvPr>
        </p:nvSpPr>
        <p:spPr/>
        <p:txBody>
          <a:bodyPr/>
          <a:lstStyle/>
          <a:p>
            <a:fld id="{E5137D0E-4A4F-4307-8994-C1891D747D59}" type="slidenum">
              <a:rPr lang="en-US" smtClean="0"/>
              <a:t>67</a:t>
            </a:fld>
            <a:endParaRPr lang="en-US" dirty="0"/>
          </a:p>
        </p:txBody>
      </p:sp>
      <p:sp>
        <p:nvSpPr>
          <p:cNvPr id="4" name="Title 3">
            <a:extLst>
              <a:ext uri="{FF2B5EF4-FFF2-40B4-BE49-F238E27FC236}">
                <a16:creationId xmlns:a16="http://schemas.microsoft.com/office/drawing/2014/main" id="{1878FDD2-A8D2-4D59-97CF-4DDD37FB177C}"/>
              </a:ext>
            </a:extLst>
          </p:cNvPr>
          <p:cNvSpPr>
            <a:spLocks noGrp="1"/>
          </p:cNvSpPr>
          <p:nvPr>
            <p:ph type="ctrTitle"/>
          </p:nvPr>
        </p:nvSpPr>
        <p:spPr/>
        <p:txBody>
          <a:bodyPr/>
          <a:lstStyle/>
          <a:p>
            <a:r>
              <a:rPr lang="en-US" b="1" dirty="0"/>
              <a:t>Rich Walke, Consultant to the FCIA</a:t>
            </a:r>
            <a:br>
              <a:rPr lang="en-US" dirty="0"/>
            </a:br>
            <a:r>
              <a:rPr lang="en-US" dirty="0"/>
              <a:t>Firestop Contractors International Association</a:t>
            </a:r>
            <a:br>
              <a:rPr lang="en-US" dirty="0"/>
            </a:br>
            <a:r>
              <a:rPr lang="en-US" dirty="0"/>
              <a:t>4415 W. Harrison St., #540</a:t>
            </a:r>
            <a:br>
              <a:rPr lang="en-US" dirty="0"/>
            </a:br>
            <a:r>
              <a:rPr lang="en-US" dirty="0"/>
              <a:t>Hillside, IL  60162</a:t>
            </a:r>
            <a:br>
              <a:rPr lang="en-US" dirty="0"/>
            </a:br>
            <a:r>
              <a:rPr lang="en-US" dirty="0"/>
              <a:t>+1-708-202-1108</a:t>
            </a:r>
          </a:p>
        </p:txBody>
      </p:sp>
    </p:spTree>
    <p:extLst>
      <p:ext uri="{BB962C8B-B14F-4D97-AF65-F5344CB8AC3E}">
        <p14:creationId xmlns:p14="http://schemas.microsoft.com/office/powerpoint/2010/main" val="344354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lnSpc>
                <a:spcPct val="90000"/>
              </a:lnSpc>
            </a:pPr>
            <a:r>
              <a:rPr lang="en-US" dirty="0"/>
              <a:t>Effective Compartmentation</a:t>
            </a:r>
          </a:p>
          <a:p>
            <a:pPr lvl="1" eaLnBrk="1" hangingPunct="1">
              <a:lnSpc>
                <a:spcPct val="90000"/>
              </a:lnSpc>
            </a:pPr>
            <a:r>
              <a:rPr lang="en-US" dirty="0"/>
              <a:t>Fire Barriers, Fire Walls / Floors, Smoke Barriers</a:t>
            </a:r>
          </a:p>
          <a:p>
            <a:pPr lvl="1" eaLnBrk="1" hangingPunct="1">
              <a:lnSpc>
                <a:spcPct val="90000"/>
              </a:lnSpc>
            </a:pPr>
            <a:r>
              <a:rPr lang="en-US" dirty="0"/>
              <a:t>Firestopping, Fire Dampers, Swinging and Rolling Fire Doors,  Fire Rated Glazing</a:t>
            </a:r>
          </a:p>
          <a:p>
            <a:pPr eaLnBrk="1" hangingPunct="1">
              <a:lnSpc>
                <a:spcPct val="90000"/>
              </a:lnSpc>
            </a:pPr>
            <a:r>
              <a:rPr lang="en-US" dirty="0"/>
              <a:t>Detection &amp; Alarm Systems</a:t>
            </a:r>
          </a:p>
          <a:p>
            <a:pPr eaLnBrk="1" hangingPunct="1">
              <a:lnSpc>
                <a:spcPct val="90000"/>
              </a:lnSpc>
            </a:pPr>
            <a:r>
              <a:rPr lang="en-US" dirty="0"/>
              <a:t>Sprinkler Suppression Systems</a:t>
            </a:r>
          </a:p>
          <a:p>
            <a:pPr eaLnBrk="1" hangingPunct="1">
              <a:lnSpc>
                <a:spcPct val="90000"/>
              </a:lnSpc>
            </a:pPr>
            <a:r>
              <a:rPr lang="en-US" dirty="0"/>
              <a:t>Education &amp; Egress –</a:t>
            </a:r>
          </a:p>
          <a:p>
            <a:pPr lvl="1" eaLnBrk="1" hangingPunct="1">
              <a:lnSpc>
                <a:spcPct val="90000"/>
              </a:lnSpc>
            </a:pPr>
            <a:r>
              <a:rPr lang="en-US" dirty="0"/>
              <a:t>Building Owners &amp; Managers, Building Occupants and Firefighters</a:t>
            </a:r>
            <a:endParaRPr lang="en-US" sz="2399" dirty="0"/>
          </a:p>
        </p:txBody>
      </p:sp>
      <p:sp>
        <p:nvSpPr>
          <p:cNvPr id="18434" name="Rectangle 2"/>
          <p:cNvSpPr>
            <a:spLocks noGrp="1" noChangeArrowheads="1"/>
          </p:cNvSpPr>
          <p:nvPr>
            <p:ph type="title"/>
          </p:nvPr>
        </p:nvSpPr>
        <p:spPr/>
        <p:txBody>
          <a:bodyPr/>
          <a:lstStyle/>
          <a:p>
            <a:pPr eaLnBrk="1" hangingPunct="1"/>
            <a:r>
              <a:rPr lang="en-US" dirty="0"/>
              <a:t>“TOTAL FIRE PROTECTION”</a:t>
            </a:r>
          </a:p>
        </p:txBody>
      </p:sp>
      <p:sp>
        <p:nvSpPr>
          <p:cNvPr id="3" name="Slide Number Placeholder 2">
            <a:extLst>
              <a:ext uri="{FF2B5EF4-FFF2-40B4-BE49-F238E27FC236}">
                <a16:creationId xmlns:a16="http://schemas.microsoft.com/office/drawing/2014/main" id="{FAE03B2E-4B02-467A-A242-B629DAA2EC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37D0E-4A4F-4307-8994-C1891D747D5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AutoShape 3">
            <a:extLst>
              <a:ext uri="{FF2B5EF4-FFF2-40B4-BE49-F238E27FC236}">
                <a16:creationId xmlns:a16="http://schemas.microsoft.com/office/drawing/2014/main" id="{24BF8CE7-C64C-49A7-8BE4-7BA2D0E87028}"/>
              </a:ext>
            </a:extLst>
          </p:cNvPr>
          <p:cNvSpPr>
            <a:spLocks noChangeAspect="1" noChangeArrowheads="1" noTextEdit="1"/>
          </p:cNvSpPr>
          <p:nvPr/>
        </p:nvSpPr>
        <p:spPr bwMode="auto">
          <a:xfrm>
            <a:off x="3077679" y="183726"/>
            <a:ext cx="6033468" cy="630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45" name="Freeform 4">
            <a:extLst>
              <a:ext uri="{FF2B5EF4-FFF2-40B4-BE49-F238E27FC236}">
                <a16:creationId xmlns:a16="http://schemas.microsoft.com/office/drawing/2014/main" id="{69897436-209F-408B-B7C8-EC4F39C24678}"/>
              </a:ext>
            </a:extLst>
          </p:cNvPr>
          <p:cNvSpPr>
            <a:spLocks/>
          </p:cNvSpPr>
          <p:nvPr/>
        </p:nvSpPr>
        <p:spPr bwMode="auto">
          <a:xfrm>
            <a:off x="5091057" y="176989"/>
            <a:ext cx="3881870" cy="4882415"/>
          </a:xfrm>
          <a:custGeom>
            <a:avLst/>
            <a:gdLst>
              <a:gd name="T0" fmla="*/ 920 w 2331"/>
              <a:gd name="T1" fmla="*/ 386 h 2898"/>
              <a:gd name="T2" fmla="*/ 1005 w 2331"/>
              <a:gd name="T3" fmla="*/ 404 h 2898"/>
              <a:gd name="T4" fmla="*/ 1070 w 2331"/>
              <a:gd name="T5" fmla="*/ 419 h 2898"/>
              <a:gd name="T6" fmla="*/ 1140 w 2331"/>
              <a:gd name="T7" fmla="*/ 440 h 2898"/>
              <a:gd name="T8" fmla="*/ 1209 w 2331"/>
              <a:gd name="T9" fmla="*/ 463 h 2898"/>
              <a:gd name="T10" fmla="*/ 1288 w 2331"/>
              <a:gd name="T11" fmla="*/ 495 h 2898"/>
              <a:gd name="T12" fmla="*/ 1365 w 2331"/>
              <a:gd name="T13" fmla="*/ 528 h 2898"/>
              <a:gd name="T14" fmla="*/ 1439 w 2331"/>
              <a:gd name="T15" fmla="*/ 565 h 2898"/>
              <a:gd name="T16" fmla="*/ 1503 w 2331"/>
              <a:gd name="T17" fmla="*/ 603 h 2898"/>
              <a:gd name="T18" fmla="*/ 1567 w 2331"/>
              <a:gd name="T19" fmla="*/ 644 h 2898"/>
              <a:gd name="T20" fmla="*/ 1638 w 2331"/>
              <a:gd name="T21" fmla="*/ 695 h 2898"/>
              <a:gd name="T22" fmla="*/ 1700 w 2331"/>
              <a:gd name="T23" fmla="*/ 740 h 2898"/>
              <a:gd name="T24" fmla="*/ 1797 w 2331"/>
              <a:gd name="T25" fmla="*/ 826 h 2898"/>
              <a:gd name="T26" fmla="*/ 1882 w 2331"/>
              <a:gd name="T27" fmla="*/ 912 h 2898"/>
              <a:gd name="T28" fmla="*/ 1950 w 2331"/>
              <a:gd name="T29" fmla="*/ 991 h 2898"/>
              <a:gd name="T30" fmla="*/ 2021 w 2331"/>
              <a:gd name="T31" fmla="*/ 1084 h 2898"/>
              <a:gd name="T32" fmla="*/ 2086 w 2331"/>
              <a:gd name="T33" fmla="*/ 1184 h 2898"/>
              <a:gd name="T34" fmla="*/ 2143 w 2331"/>
              <a:gd name="T35" fmla="*/ 1282 h 2898"/>
              <a:gd name="T36" fmla="*/ 2194 w 2331"/>
              <a:gd name="T37" fmla="*/ 1392 h 2898"/>
              <a:gd name="T38" fmla="*/ 2237 w 2331"/>
              <a:gd name="T39" fmla="*/ 1510 h 2898"/>
              <a:gd name="T40" fmla="*/ 2281 w 2331"/>
              <a:gd name="T41" fmla="*/ 1655 h 2898"/>
              <a:gd name="T42" fmla="*/ 2308 w 2331"/>
              <a:gd name="T43" fmla="*/ 1797 h 2898"/>
              <a:gd name="T44" fmla="*/ 2329 w 2331"/>
              <a:gd name="T45" fmla="*/ 1983 h 2898"/>
              <a:gd name="T46" fmla="*/ 2329 w 2331"/>
              <a:gd name="T47" fmla="*/ 2141 h 2898"/>
              <a:gd name="T48" fmla="*/ 2313 w 2331"/>
              <a:gd name="T49" fmla="*/ 2284 h 2898"/>
              <a:gd name="T50" fmla="*/ 2288 w 2331"/>
              <a:gd name="T51" fmla="*/ 2433 h 2898"/>
              <a:gd name="T52" fmla="*/ 2240 w 2331"/>
              <a:gd name="T53" fmla="*/ 2598 h 2898"/>
              <a:gd name="T54" fmla="*/ 2184 w 2331"/>
              <a:gd name="T55" fmla="*/ 2751 h 2898"/>
              <a:gd name="T56" fmla="*/ 2095 w 2331"/>
              <a:gd name="T57" fmla="*/ 2898 h 2898"/>
              <a:gd name="T58" fmla="*/ 1446 w 2331"/>
              <a:gd name="T59" fmla="*/ 2432 h 2898"/>
              <a:gd name="T60" fmla="*/ 1489 w 2331"/>
              <a:gd name="T61" fmla="*/ 2314 h 2898"/>
              <a:gd name="T62" fmla="*/ 1515 w 2331"/>
              <a:gd name="T63" fmla="*/ 2200 h 2898"/>
              <a:gd name="T64" fmla="*/ 1524 w 2331"/>
              <a:gd name="T65" fmla="*/ 2093 h 2898"/>
              <a:gd name="T66" fmla="*/ 1521 w 2331"/>
              <a:gd name="T67" fmla="*/ 1972 h 2898"/>
              <a:gd name="T68" fmla="*/ 1499 w 2331"/>
              <a:gd name="T69" fmla="*/ 1839 h 2898"/>
              <a:gd name="T70" fmla="*/ 1459 w 2331"/>
              <a:gd name="T71" fmla="*/ 1720 h 2898"/>
              <a:gd name="T72" fmla="*/ 1407 w 2331"/>
              <a:gd name="T73" fmla="*/ 1613 h 2898"/>
              <a:gd name="T74" fmla="*/ 1358 w 2331"/>
              <a:gd name="T75" fmla="*/ 1539 h 2898"/>
              <a:gd name="T76" fmla="*/ 1304 w 2331"/>
              <a:gd name="T77" fmla="*/ 1473 h 2898"/>
              <a:gd name="T78" fmla="*/ 1246 w 2331"/>
              <a:gd name="T79" fmla="*/ 1413 h 2898"/>
              <a:gd name="T80" fmla="*/ 1186 w 2331"/>
              <a:gd name="T81" fmla="*/ 1357 h 2898"/>
              <a:gd name="T82" fmla="*/ 1108 w 2331"/>
              <a:gd name="T83" fmla="*/ 1305 h 2898"/>
              <a:gd name="T84" fmla="*/ 1042 w 2331"/>
              <a:gd name="T85" fmla="*/ 1264 h 2898"/>
              <a:gd name="T86" fmla="*/ 959 w 2331"/>
              <a:gd name="T87" fmla="*/ 1224 h 2898"/>
              <a:gd name="T88" fmla="*/ 890 w 2331"/>
              <a:gd name="T89" fmla="*/ 1199 h 2898"/>
              <a:gd name="T90" fmla="*/ 787 w 2331"/>
              <a:gd name="T91" fmla="*/ 1178 h 2898"/>
              <a:gd name="T92" fmla="*/ 684 w 2331"/>
              <a:gd name="T93" fmla="*/ 1170 h 2898"/>
              <a:gd name="T94" fmla="*/ 656 w 2331"/>
              <a:gd name="T95" fmla="*/ 1590 h 2898"/>
              <a:gd name="T96" fmla="*/ 654 w 2331"/>
              <a:gd name="T97" fmla="*/ 0 h 2898"/>
              <a:gd name="T98" fmla="*/ 689 w 2331"/>
              <a:gd name="T99" fmla="*/ 365 h 2898"/>
              <a:gd name="T100" fmla="*/ 794 w 2331"/>
              <a:gd name="T101" fmla="*/ 370 h 2898"/>
              <a:gd name="T102" fmla="*/ 888 w 2331"/>
              <a:gd name="T103" fmla="*/ 381 h 28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1"/>
              <a:gd name="T157" fmla="*/ 0 h 2898"/>
              <a:gd name="T158" fmla="*/ 2331 w 2331"/>
              <a:gd name="T159" fmla="*/ 2898 h 28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1" h="2898">
                <a:moveTo>
                  <a:pt x="888" y="381"/>
                </a:moveTo>
                <a:lnTo>
                  <a:pt x="920" y="386"/>
                </a:lnTo>
                <a:lnTo>
                  <a:pt x="962" y="393"/>
                </a:lnTo>
                <a:lnTo>
                  <a:pt x="1005" y="404"/>
                </a:lnTo>
                <a:lnTo>
                  <a:pt x="1035" y="411"/>
                </a:lnTo>
                <a:lnTo>
                  <a:pt x="1070" y="419"/>
                </a:lnTo>
                <a:lnTo>
                  <a:pt x="1104" y="430"/>
                </a:lnTo>
                <a:lnTo>
                  <a:pt x="1140" y="440"/>
                </a:lnTo>
                <a:lnTo>
                  <a:pt x="1171" y="449"/>
                </a:lnTo>
                <a:lnTo>
                  <a:pt x="1209" y="463"/>
                </a:lnTo>
                <a:lnTo>
                  <a:pt x="1251" y="481"/>
                </a:lnTo>
                <a:lnTo>
                  <a:pt x="1288" y="495"/>
                </a:lnTo>
                <a:lnTo>
                  <a:pt x="1324" y="511"/>
                </a:lnTo>
                <a:lnTo>
                  <a:pt x="1365" y="528"/>
                </a:lnTo>
                <a:lnTo>
                  <a:pt x="1404" y="547"/>
                </a:lnTo>
                <a:lnTo>
                  <a:pt x="1439" y="565"/>
                </a:lnTo>
                <a:lnTo>
                  <a:pt x="1473" y="586"/>
                </a:lnTo>
                <a:lnTo>
                  <a:pt x="1503" y="603"/>
                </a:lnTo>
                <a:lnTo>
                  <a:pt x="1533" y="624"/>
                </a:lnTo>
                <a:lnTo>
                  <a:pt x="1567" y="644"/>
                </a:lnTo>
                <a:lnTo>
                  <a:pt x="1604" y="670"/>
                </a:lnTo>
                <a:lnTo>
                  <a:pt x="1638" y="695"/>
                </a:lnTo>
                <a:lnTo>
                  <a:pt x="1670" y="719"/>
                </a:lnTo>
                <a:lnTo>
                  <a:pt x="1700" y="740"/>
                </a:lnTo>
                <a:lnTo>
                  <a:pt x="1748" y="780"/>
                </a:lnTo>
                <a:lnTo>
                  <a:pt x="1797" y="826"/>
                </a:lnTo>
                <a:lnTo>
                  <a:pt x="1836" y="861"/>
                </a:lnTo>
                <a:lnTo>
                  <a:pt x="1882" y="912"/>
                </a:lnTo>
                <a:lnTo>
                  <a:pt x="1914" y="949"/>
                </a:lnTo>
                <a:lnTo>
                  <a:pt x="1950" y="991"/>
                </a:lnTo>
                <a:lnTo>
                  <a:pt x="1989" y="1038"/>
                </a:lnTo>
                <a:lnTo>
                  <a:pt x="2021" y="1084"/>
                </a:lnTo>
                <a:lnTo>
                  <a:pt x="2052" y="1135"/>
                </a:lnTo>
                <a:lnTo>
                  <a:pt x="2086" y="1184"/>
                </a:lnTo>
                <a:lnTo>
                  <a:pt x="2114" y="1236"/>
                </a:lnTo>
                <a:lnTo>
                  <a:pt x="2143" y="1282"/>
                </a:lnTo>
                <a:lnTo>
                  <a:pt x="2169" y="1338"/>
                </a:lnTo>
                <a:lnTo>
                  <a:pt x="2194" y="1392"/>
                </a:lnTo>
                <a:lnTo>
                  <a:pt x="2215" y="1448"/>
                </a:lnTo>
                <a:lnTo>
                  <a:pt x="2237" y="1510"/>
                </a:lnTo>
                <a:lnTo>
                  <a:pt x="2263" y="1585"/>
                </a:lnTo>
                <a:lnTo>
                  <a:pt x="2281" y="1655"/>
                </a:lnTo>
                <a:lnTo>
                  <a:pt x="2299" y="1727"/>
                </a:lnTo>
                <a:lnTo>
                  <a:pt x="2308" y="1797"/>
                </a:lnTo>
                <a:lnTo>
                  <a:pt x="2320" y="1880"/>
                </a:lnTo>
                <a:lnTo>
                  <a:pt x="2329" y="1983"/>
                </a:lnTo>
                <a:lnTo>
                  <a:pt x="2331" y="2062"/>
                </a:lnTo>
                <a:lnTo>
                  <a:pt x="2329" y="2141"/>
                </a:lnTo>
                <a:lnTo>
                  <a:pt x="2322" y="2214"/>
                </a:lnTo>
                <a:lnTo>
                  <a:pt x="2313" y="2284"/>
                </a:lnTo>
                <a:lnTo>
                  <a:pt x="2304" y="2358"/>
                </a:lnTo>
                <a:lnTo>
                  <a:pt x="2288" y="2433"/>
                </a:lnTo>
                <a:lnTo>
                  <a:pt x="2267" y="2514"/>
                </a:lnTo>
                <a:lnTo>
                  <a:pt x="2240" y="2598"/>
                </a:lnTo>
                <a:lnTo>
                  <a:pt x="2214" y="2675"/>
                </a:lnTo>
                <a:lnTo>
                  <a:pt x="2184" y="2751"/>
                </a:lnTo>
                <a:lnTo>
                  <a:pt x="2139" y="2824"/>
                </a:lnTo>
                <a:lnTo>
                  <a:pt x="2095" y="2898"/>
                </a:lnTo>
                <a:lnTo>
                  <a:pt x="1409" y="2505"/>
                </a:lnTo>
                <a:lnTo>
                  <a:pt x="1446" y="2432"/>
                </a:lnTo>
                <a:lnTo>
                  <a:pt x="1471" y="2376"/>
                </a:lnTo>
                <a:lnTo>
                  <a:pt x="1489" y="2314"/>
                </a:lnTo>
                <a:lnTo>
                  <a:pt x="1505" y="2255"/>
                </a:lnTo>
                <a:lnTo>
                  <a:pt x="1515" y="2200"/>
                </a:lnTo>
                <a:lnTo>
                  <a:pt x="1519" y="2146"/>
                </a:lnTo>
                <a:lnTo>
                  <a:pt x="1524" y="2093"/>
                </a:lnTo>
                <a:lnTo>
                  <a:pt x="1524" y="2037"/>
                </a:lnTo>
                <a:lnTo>
                  <a:pt x="1521" y="1972"/>
                </a:lnTo>
                <a:lnTo>
                  <a:pt x="1512" y="1909"/>
                </a:lnTo>
                <a:lnTo>
                  <a:pt x="1499" y="1839"/>
                </a:lnTo>
                <a:lnTo>
                  <a:pt x="1483" y="1783"/>
                </a:lnTo>
                <a:lnTo>
                  <a:pt x="1459" y="1720"/>
                </a:lnTo>
                <a:lnTo>
                  <a:pt x="1436" y="1666"/>
                </a:lnTo>
                <a:lnTo>
                  <a:pt x="1407" y="1613"/>
                </a:lnTo>
                <a:lnTo>
                  <a:pt x="1382" y="1573"/>
                </a:lnTo>
                <a:lnTo>
                  <a:pt x="1358" y="1539"/>
                </a:lnTo>
                <a:lnTo>
                  <a:pt x="1333" y="1506"/>
                </a:lnTo>
                <a:lnTo>
                  <a:pt x="1304" y="1473"/>
                </a:lnTo>
                <a:lnTo>
                  <a:pt x="1273" y="1438"/>
                </a:lnTo>
                <a:lnTo>
                  <a:pt x="1246" y="1413"/>
                </a:lnTo>
                <a:lnTo>
                  <a:pt x="1216" y="1383"/>
                </a:lnTo>
                <a:lnTo>
                  <a:pt x="1186" y="1357"/>
                </a:lnTo>
                <a:lnTo>
                  <a:pt x="1150" y="1331"/>
                </a:lnTo>
                <a:lnTo>
                  <a:pt x="1108" y="1305"/>
                </a:lnTo>
                <a:lnTo>
                  <a:pt x="1072" y="1280"/>
                </a:lnTo>
                <a:lnTo>
                  <a:pt x="1042" y="1264"/>
                </a:lnTo>
                <a:lnTo>
                  <a:pt x="998" y="1238"/>
                </a:lnTo>
                <a:lnTo>
                  <a:pt x="959" y="1224"/>
                </a:lnTo>
                <a:lnTo>
                  <a:pt x="925" y="1212"/>
                </a:lnTo>
                <a:lnTo>
                  <a:pt x="890" y="1199"/>
                </a:lnTo>
                <a:lnTo>
                  <a:pt x="836" y="1187"/>
                </a:lnTo>
                <a:lnTo>
                  <a:pt x="787" y="1178"/>
                </a:lnTo>
                <a:lnTo>
                  <a:pt x="735" y="1173"/>
                </a:lnTo>
                <a:lnTo>
                  <a:pt x="684" y="1170"/>
                </a:lnTo>
                <a:lnTo>
                  <a:pt x="656" y="1168"/>
                </a:lnTo>
                <a:lnTo>
                  <a:pt x="656" y="1590"/>
                </a:lnTo>
                <a:lnTo>
                  <a:pt x="0" y="807"/>
                </a:lnTo>
                <a:lnTo>
                  <a:pt x="654" y="0"/>
                </a:lnTo>
                <a:lnTo>
                  <a:pt x="654" y="363"/>
                </a:lnTo>
                <a:lnTo>
                  <a:pt x="689" y="365"/>
                </a:lnTo>
                <a:lnTo>
                  <a:pt x="741" y="367"/>
                </a:lnTo>
                <a:lnTo>
                  <a:pt x="794" y="370"/>
                </a:lnTo>
                <a:lnTo>
                  <a:pt x="845" y="376"/>
                </a:lnTo>
                <a:lnTo>
                  <a:pt x="888" y="38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46" name="Freeform 5">
            <a:extLst>
              <a:ext uri="{FF2B5EF4-FFF2-40B4-BE49-F238E27FC236}">
                <a16:creationId xmlns:a16="http://schemas.microsoft.com/office/drawing/2014/main" id="{46665EA8-4C0D-4862-B9BD-CC9056B1BD74}"/>
              </a:ext>
            </a:extLst>
          </p:cNvPr>
          <p:cNvSpPr>
            <a:spLocks/>
          </p:cNvSpPr>
          <p:nvPr/>
        </p:nvSpPr>
        <p:spPr bwMode="auto">
          <a:xfrm>
            <a:off x="3963631" y="3768881"/>
            <a:ext cx="5150846" cy="2710768"/>
          </a:xfrm>
          <a:custGeom>
            <a:avLst/>
            <a:gdLst>
              <a:gd name="T0" fmla="*/ 1586 w 3093"/>
              <a:gd name="T1" fmla="*/ 1584 h 1609"/>
              <a:gd name="T2" fmla="*/ 1671 w 3093"/>
              <a:gd name="T3" fmla="*/ 1569 h 1609"/>
              <a:gd name="T4" fmla="*/ 1737 w 3093"/>
              <a:gd name="T5" fmla="*/ 1553 h 1609"/>
              <a:gd name="T6" fmla="*/ 1808 w 3093"/>
              <a:gd name="T7" fmla="*/ 1534 h 1609"/>
              <a:gd name="T8" fmla="*/ 1875 w 3093"/>
              <a:gd name="T9" fmla="*/ 1509 h 1609"/>
              <a:gd name="T10" fmla="*/ 1957 w 3093"/>
              <a:gd name="T11" fmla="*/ 1478 h 1609"/>
              <a:gd name="T12" fmla="*/ 2033 w 3093"/>
              <a:gd name="T13" fmla="*/ 1444 h 1609"/>
              <a:gd name="T14" fmla="*/ 2107 w 3093"/>
              <a:gd name="T15" fmla="*/ 1407 h 1609"/>
              <a:gd name="T16" fmla="*/ 2169 w 3093"/>
              <a:gd name="T17" fmla="*/ 1369 h 1609"/>
              <a:gd name="T18" fmla="*/ 2233 w 3093"/>
              <a:gd name="T19" fmla="*/ 1329 h 1609"/>
              <a:gd name="T20" fmla="*/ 2304 w 3093"/>
              <a:gd name="T21" fmla="*/ 1279 h 1609"/>
              <a:gd name="T22" fmla="*/ 2364 w 3093"/>
              <a:gd name="T23" fmla="*/ 1234 h 1609"/>
              <a:gd name="T24" fmla="*/ 2458 w 3093"/>
              <a:gd name="T25" fmla="*/ 1157 h 1609"/>
              <a:gd name="T26" fmla="*/ 2549 w 3093"/>
              <a:gd name="T27" fmla="*/ 1062 h 1609"/>
              <a:gd name="T28" fmla="*/ 2616 w 3093"/>
              <a:gd name="T29" fmla="*/ 983 h 1609"/>
              <a:gd name="T30" fmla="*/ 2689 w 3093"/>
              <a:gd name="T31" fmla="*/ 892 h 1609"/>
              <a:gd name="T32" fmla="*/ 2760 w 3093"/>
              <a:gd name="T33" fmla="*/ 787 h 1609"/>
              <a:gd name="T34" fmla="*/ 2767 w 3093"/>
              <a:gd name="T35" fmla="*/ 0 h 1609"/>
              <a:gd name="T36" fmla="*/ 2065 w 3093"/>
              <a:gd name="T37" fmla="*/ 386 h 1609"/>
              <a:gd name="T38" fmla="*/ 2003 w 3093"/>
              <a:gd name="T39" fmla="*/ 464 h 1609"/>
              <a:gd name="T40" fmla="*/ 1939 w 3093"/>
              <a:gd name="T41" fmla="*/ 536 h 1609"/>
              <a:gd name="T42" fmla="*/ 1884 w 3093"/>
              <a:gd name="T43" fmla="*/ 592 h 1609"/>
              <a:gd name="T44" fmla="*/ 1817 w 3093"/>
              <a:gd name="T45" fmla="*/ 643 h 1609"/>
              <a:gd name="T46" fmla="*/ 1739 w 3093"/>
              <a:gd name="T47" fmla="*/ 694 h 1609"/>
              <a:gd name="T48" fmla="*/ 1664 w 3093"/>
              <a:gd name="T49" fmla="*/ 736 h 1609"/>
              <a:gd name="T50" fmla="*/ 1591 w 3093"/>
              <a:gd name="T51" fmla="*/ 762 h 1609"/>
              <a:gd name="T52" fmla="*/ 1505 w 3093"/>
              <a:gd name="T53" fmla="*/ 789 h 1609"/>
              <a:gd name="T54" fmla="*/ 1402 w 3093"/>
              <a:gd name="T55" fmla="*/ 801 h 1609"/>
              <a:gd name="T56" fmla="*/ 1226 w 3093"/>
              <a:gd name="T57" fmla="*/ 806 h 1609"/>
              <a:gd name="T58" fmla="*/ 1081 w 3093"/>
              <a:gd name="T59" fmla="*/ 780 h 1609"/>
              <a:gd name="T60" fmla="*/ 930 w 3093"/>
              <a:gd name="T61" fmla="*/ 727 h 1609"/>
              <a:gd name="T62" fmla="*/ 796 w 3093"/>
              <a:gd name="T63" fmla="*/ 652 h 1609"/>
              <a:gd name="T64" fmla="*/ 0 w 3093"/>
              <a:gd name="T65" fmla="*/ 1017 h 1609"/>
              <a:gd name="T66" fmla="*/ 72 w 3093"/>
              <a:gd name="T67" fmla="*/ 1092 h 1609"/>
              <a:gd name="T68" fmla="*/ 143 w 3093"/>
              <a:gd name="T69" fmla="*/ 1160 h 1609"/>
              <a:gd name="T70" fmla="*/ 221 w 3093"/>
              <a:gd name="T71" fmla="*/ 1229 h 1609"/>
              <a:gd name="T72" fmla="*/ 299 w 3093"/>
              <a:gd name="T73" fmla="*/ 1286 h 1609"/>
              <a:gd name="T74" fmla="*/ 386 w 3093"/>
              <a:gd name="T75" fmla="*/ 1344 h 1609"/>
              <a:gd name="T76" fmla="*/ 471 w 3093"/>
              <a:gd name="T77" fmla="*/ 1395 h 1609"/>
              <a:gd name="T78" fmla="*/ 551 w 3093"/>
              <a:gd name="T79" fmla="*/ 1437 h 1609"/>
              <a:gd name="T80" fmla="*/ 654 w 3093"/>
              <a:gd name="T81" fmla="*/ 1483 h 1609"/>
              <a:gd name="T82" fmla="*/ 753 w 3093"/>
              <a:gd name="T83" fmla="*/ 1520 h 1609"/>
              <a:gd name="T84" fmla="*/ 842 w 3093"/>
              <a:gd name="T85" fmla="*/ 1549 h 1609"/>
              <a:gd name="T86" fmla="*/ 934 w 3093"/>
              <a:gd name="T87" fmla="*/ 1572 h 1609"/>
              <a:gd name="T88" fmla="*/ 1040 w 3093"/>
              <a:gd name="T89" fmla="*/ 1591 h 1609"/>
              <a:gd name="T90" fmla="*/ 1152 w 3093"/>
              <a:gd name="T91" fmla="*/ 1604 h 1609"/>
              <a:gd name="T92" fmla="*/ 1253 w 3093"/>
              <a:gd name="T93" fmla="*/ 1609 h 1609"/>
              <a:gd name="T94" fmla="*/ 1357 w 3093"/>
              <a:gd name="T95" fmla="*/ 1607 h 1609"/>
              <a:gd name="T96" fmla="*/ 1462 w 3093"/>
              <a:gd name="T97" fmla="*/ 1602 h 1609"/>
              <a:gd name="T98" fmla="*/ 1554 w 3093"/>
              <a:gd name="T99" fmla="*/ 1590 h 1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93"/>
              <a:gd name="T151" fmla="*/ 0 h 1609"/>
              <a:gd name="T152" fmla="*/ 3093 w 3093"/>
              <a:gd name="T153" fmla="*/ 1609 h 1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93" h="1609">
                <a:moveTo>
                  <a:pt x="1554" y="1590"/>
                </a:moveTo>
                <a:lnTo>
                  <a:pt x="1586" y="1584"/>
                </a:lnTo>
                <a:lnTo>
                  <a:pt x="1629" y="1577"/>
                </a:lnTo>
                <a:lnTo>
                  <a:pt x="1671" y="1569"/>
                </a:lnTo>
                <a:lnTo>
                  <a:pt x="1701" y="1562"/>
                </a:lnTo>
                <a:lnTo>
                  <a:pt x="1737" y="1553"/>
                </a:lnTo>
                <a:lnTo>
                  <a:pt x="1772" y="1542"/>
                </a:lnTo>
                <a:lnTo>
                  <a:pt x="1808" y="1534"/>
                </a:lnTo>
                <a:lnTo>
                  <a:pt x="1840" y="1523"/>
                </a:lnTo>
                <a:lnTo>
                  <a:pt x="1875" y="1509"/>
                </a:lnTo>
                <a:lnTo>
                  <a:pt x="1919" y="1493"/>
                </a:lnTo>
                <a:lnTo>
                  <a:pt x="1957" y="1478"/>
                </a:lnTo>
                <a:lnTo>
                  <a:pt x="1992" y="1462"/>
                </a:lnTo>
                <a:lnTo>
                  <a:pt x="2033" y="1444"/>
                </a:lnTo>
                <a:lnTo>
                  <a:pt x="2072" y="1425"/>
                </a:lnTo>
                <a:lnTo>
                  <a:pt x="2107" y="1407"/>
                </a:lnTo>
                <a:lnTo>
                  <a:pt x="2139" y="1386"/>
                </a:lnTo>
                <a:lnTo>
                  <a:pt x="2169" y="1369"/>
                </a:lnTo>
                <a:lnTo>
                  <a:pt x="2199" y="1348"/>
                </a:lnTo>
                <a:lnTo>
                  <a:pt x="2233" y="1329"/>
                </a:lnTo>
                <a:lnTo>
                  <a:pt x="2270" y="1304"/>
                </a:lnTo>
                <a:lnTo>
                  <a:pt x="2304" y="1279"/>
                </a:lnTo>
                <a:lnTo>
                  <a:pt x="2336" y="1255"/>
                </a:lnTo>
                <a:lnTo>
                  <a:pt x="2364" y="1234"/>
                </a:lnTo>
                <a:lnTo>
                  <a:pt x="2414" y="1195"/>
                </a:lnTo>
                <a:lnTo>
                  <a:pt x="2458" y="1157"/>
                </a:lnTo>
                <a:lnTo>
                  <a:pt x="2503" y="1113"/>
                </a:lnTo>
                <a:lnTo>
                  <a:pt x="2549" y="1062"/>
                </a:lnTo>
                <a:lnTo>
                  <a:pt x="2581" y="1025"/>
                </a:lnTo>
                <a:lnTo>
                  <a:pt x="2616" y="983"/>
                </a:lnTo>
                <a:lnTo>
                  <a:pt x="2655" y="938"/>
                </a:lnTo>
                <a:lnTo>
                  <a:pt x="2689" y="892"/>
                </a:lnTo>
                <a:lnTo>
                  <a:pt x="2721" y="843"/>
                </a:lnTo>
                <a:lnTo>
                  <a:pt x="2760" y="787"/>
                </a:lnTo>
                <a:lnTo>
                  <a:pt x="3093" y="980"/>
                </a:lnTo>
                <a:lnTo>
                  <a:pt x="2767" y="0"/>
                </a:lnTo>
                <a:lnTo>
                  <a:pt x="1708" y="186"/>
                </a:lnTo>
                <a:lnTo>
                  <a:pt x="2065" y="386"/>
                </a:lnTo>
                <a:lnTo>
                  <a:pt x="2035" y="428"/>
                </a:lnTo>
                <a:lnTo>
                  <a:pt x="2003" y="464"/>
                </a:lnTo>
                <a:lnTo>
                  <a:pt x="1971" y="501"/>
                </a:lnTo>
                <a:lnTo>
                  <a:pt x="1939" y="536"/>
                </a:lnTo>
                <a:lnTo>
                  <a:pt x="1912" y="563"/>
                </a:lnTo>
                <a:lnTo>
                  <a:pt x="1884" y="592"/>
                </a:lnTo>
                <a:lnTo>
                  <a:pt x="1852" y="617"/>
                </a:lnTo>
                <a:lnTo>
                  <a:pt x="1817" y="643"/>
                </a:lnTo>
                <a:lnTo>
                  <a:pt x="1774" y="671"/>
                </a:lnTo>
                <a:lnTo>
                  <a:pt x="1739" y="694"/>
                </a:lnTo>
                <a:lnTo>
                  <a:pt x="1708" y="712"/>
                </a:lnTo>
                <a:lnTo>
                  <a:pt x="1664" y="736"/>
                </a:lnTo>
                <a:lnTo>
                  <a:pt x="1625" y="752"/>
                </a:lnTo>
                <a:lnTo>
                  <a:pt x="1591" y="762"/>
                </a:lnTo>
                <a:lnTo>
                  <a:pt x="1556" y="775"/>
                </a:lnTo>
                <a:lnTo>
                  <a:pt x="1505" y="789"/>
                </a:lnTo>
                <a:lnTo>
                  <a:pt x="1453" y="796"/>
                </a:lnTo>
                <a:lnTo>
                  <a:pt x="1402" y="801"/>
                </a:lnTo>
                <a:lnTo>
                  <a:pt x="1326" y="804"/>
                </a:lnTo>
                <a:lnTo>
                  <a:pt x="1226" y="806"/>
                </a:lnTo>
                <a:lnTo>
                  <a:pt x="1150" y="796"/>
                </a:lnTo>
                <a:lnTo>
                  <a:pt x="1081" y="780"/>
                </a:lnTo>
                <a:lnTo>
                  <a:pt x="1001" y="757"/>
                </a:lnTo>
                <a:lnTo>
                  <a:pt x="930" y="727"/>
                </a:lnTo>
                <a:lnTo>
                  <a:pt x="859" y="692"/>
                </a:lnTo>
                <a:lnTo>
                  <a:pt x="796" y="652"/>
                </a:lnTo>
                <a:lnTo>
                  <a:pt x="734" y="598"/>
                </a:lnTo>
                <a:lnTo>
                  <a:pt x="0" y="1017"/>
                </a:lnTo>
                <a:lnTo>
                  <a:pt x="30" y="1052"/>
                </a:lnTo>
                <a:lnTo>
                  <a:pt x="72" y="1092"/>
                </a:lnTo>
                <a:lnTo>
                  <a:pt x="108" y="1127"/>
                </a:lnTo>
                <a:lnTo>
                  <a:pt x="143" y="1160"/>
                </a:lnTo>
                <a:lnTo>
                  <a:pt x="179" y="1194"/>
                </a:lnTo>
                <a:lnTo>
                  <a:pt x="221" y="1229"/>
                </a:lnTo>
                <a:lnTo>
                  <a:pt x="260" y="1258"/>
                </a:lnTo>
                <a:lnTo>
                  <a:pt x="299" y="1286"/>
                </a:lnTo>
                <a:lnTo>
                  <a:pt x="344" y="1315"/>
                </a:lnTo>
                <a:lnTo>
                  <a:pt x="386" y="1344"/>
                </a:lnTo>
                <a:lnTo>
                  <a:pt x="430" y="1372"/>
                </a:lnTo>
                <a:lnTo>
                  <a:pt x="471" y="1395"/>
                </a:lnTo>
                <a:lnTo>
                  <a:pt x="512" y="1418"/>
                </a:lnTo>
                <a:lnTo>
                  <a:pt x="551" y="1437"/>
                </a:lnTo>
                <a:lnTo>
                  <a:pt x="604" y="1462"/>
                </a:lnTo>
                <a:lnTo>
                  <a:pt x="654" y="1483"/>
                </a:lnTo>
                <a:lnTo>
                  <a:pt x="711" y="1504"/>
                </a:lnTo>
                <a:lnTo>
                  <a:pt x="753" y="1520"/>
                </a:lnTo>
                <a:lnTo>
                  <a:pt x="794" y="1535"/>
                </a:lnTo>
                <a:lnTo>
                  <a:pt x="842" y="1549"/>
                </a:lnTo>
                <a:lnTo>
                  <a:pt x="888" y="1562"/>
                </a:lnTo>
                <a:lnTo>
                  <a:pt x="934" y="1572"/>
                </a:lnTo>
                <a:lnTo>
                  <a:pt x="987" y="1583"/>
                </a:lnTo>
                <a:lnTo>
                  <a:pt x="1040" y="1591"/>
                </a:lnTo>
                <a:lnTo>
                  <a:pt x="1095" y="1598"/>
                </a:lnTo>
                <a:lnTo>
                  <a:pt x="1152" y="1604"/>
                </a:lnTo>
                <a:lnTo>
                  <a:pt x="1194" y="1605"/>
                </a:lnTo>
                <a:lnTo>
                  <a:pt x="1253" y="1609"/>
                </a:lnTo>
                <a:lnTo>
                  <a:pt x="1311" y="1609"/>
                </a:lnTo>
                <a:lnTo>
                  <a:pt x="1357" y="1607"/>
                </a:lnTo>
                <a:lnTo>
                  <a:pt x="1407" y="1605"/>
                </a:lnTo>
                <a:lnTo>
                  <a:pt x="1462" y="1602"/>
                </a:lnTo>
                <a:lnTo>
                  <a:pt x="1512" y="1595"/>
                </a:lnTo>
                <a:lnTo>
                  <a:pt x="1554" y="159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47" name="Freeform 6">
            <a:extLst>
              <a:ext uri="{FF2B5EF4-FFF2-40B4-BE49-F238E27FC236}">
                <a16:creationId xmlns:a16="http://schemas.microsoft.com/office/drawing/2014/main" id="{E6CAC70E-72C5-4172-BF48-9A63A04765AD}"/>
              </a:ext>
            </a:extLst>
          </p:cNvPr>
          <p:cNvSpPr>
            <a:spLocks/>
          </p:cNvSpPr>
          <p:nvPr/>
        </p:nvSpPr>
        <p:spPr bwMode="auto">
          <a:xfrm>
            <a:off x="3074348" y="834042"/>
            <a:ext cx="2612893" cy="4833558"/>
          </a:xfrm>
          <a:custGeom>
            <a:avLst/>
            <a:gdLst>
              <a:gd name="T0" fmla="*/ 1535 w 1569"/>
              <a:gd name="T1" fmla="*/ 5 h 2869"/>
              <a:gd name="T2" fmla="*/ 1455 w 1569"/>
              <a:gd name="T3" fmla="*/ 21 h 2869"/>
              <a:gd name="T4" fmla="*/ 1386 w 1569"/>
              <a:gd name="T5" fmla="*/ 38 h 2869"/>
              <a:gd name="T6" fmla="*/ 1317 w 1569"/>
              <a:gd name="T7" fmla="*/ 57 h 2869"/>
              <a:gd name="T8" fmla="*/ 1248 w 1569"/>
              <a:gd name="T9" fmla="*/ 82 h 2869"/>
              <a:gd name="T10" fmla="*/ 1170 w 1569"/>
              <a:gd name="T11" fmla="*/ 114 h 2869"/>
              <a:gd name="T12" fmla="*/ 1094 w 1569"/>
              <a:gd name="T13" fmla="*/ 147 h 2869"/>
              <a:gd name="T14" fmla="*/ 1019 w 1569"/>
              <a:gd name="T15" fmla="*/ 184 h 2869"/>
              <a:gd name="T16" fmla="*/ 956 w 1569"/>
              <a:gd name="T17" fmla="*/ 222 h 2869"/>
              <a:gd name="T18" fmla="*/ 892 w 1569"/>
              <a:gd name="T19" fmla="*/ 263 h 2869"/>
              <a:gd name="T20" fmla="*/ 821 w 1569"/>
              <a:gd name="T21" fmla="*/ 313 h 2869"/>
              <a:gd name="T22" fmla="*/ 759 w 1569"/>
              <a:gd name="T23" fmla="*/ 359 h 2869"/>
              <a:gd name="T24" fmla="*/ 660 w 1569"/>
              <a:gd name="T25" fmla="*/ 447 h 2869"/>
              <a:gd name="T26" fmla="*/ 575 w 1569"/>
              <a:gd name="T27" fmla="*/ 532 h 2869"/>
              <a:gd name="T28" fmla="*/ 507 w 1569"/>
              <a:gd name="T29" fmla="*/ 611 h 2869"/>
              <a:gd name="T30" fmla="*/ 436 w 1569"/>
              <a:gd name="T31" fmla="*/ 702 h 2869"/>
              <a:gd name="T32" fmla="*/ 372 w 1569"/>
              <a:gd name="T33" fmla="*/ 802 h 2869"/>
              <a:gd name="T34" fmla="*/ 314 w 1569"/>
              <a:gd name="T35" fmla="*/ 901 h 2869"/>
              <a:gd name="T36" fmla="*/ 264 w 1569"/>
              <a:gd name="T37" fmla="*/ 1011 h 2869"/>
              <a:gd name="T38" fmla="*/ 222 w 1569"/>
              <a:gd name="T39" fmla="*/ 1128 h 2869"/>
              <a:gd name="T40" fmla="*/ 177 w 1569"/>
              <a:gd name="T41" fmla="*/ 1274 h 2869"/>
              <a:gd name="T42" fmla="*/ 151 w 1569"/>
              <a:gd name="T43" fmla="*/ 1416 h 2869"/>
              <a:gd name="T44" fmla="*/ 130 w 1569"/>
              <a:gd name="T45" fmla="*/ 1600 h 2869"/>
              <a:gd name="T46" fmla="*/ 130 w 1569"/>
              <a:gd name="T47" fmla="*/ 1759 h 2869"/>
              <a:gd name="T48" fmla="*/ 146 w 1569"/>
              <a:gd name="T49" fmla="*/ 1905 h 2869"/>
              <a:gd name="T50" fmla="*/ 170 w 1569"/>
              <a:gd name="T51" fmla="*/ 2054 h 2869"/>
              <a:gd name="T52" fmla="*/ 218 w 1569"/>
              <a:gd name="T53" fmla="*/ 2217 h 2869"/>
              <a:gd name="T54" fmla="*/ 275 w 1569"/>
              <a:gd name="T55" fmla="*/ 2369 h 2869"/>
              <a:gd name="T56" fmla="*/ 353 w 1569"/>
              <a:gd name="T57" fmla="*/ 2513 h 2869"/>
              <a:gd name="T58" fmla="*/ 1076 w 1569"/>
              <a:gd name="T59" fmla="*/ 2869 h 2869"/>
              <a:gd name="T60" fmla="*/ 1058 w 1569"/>
              <a:gd name="T61" fmla="*/ 2110 h 2869"/>
              <a:gd name="T62" fmla="*/ 993 w 1569"/>
              <a:gd name="T63" fmla="*/ 1991 h 2869"/>
              <a:gd name="T64" fmla="*/ 954 w 1569"/>
              <a:gd name="T65" fmla="*/ 1875 h 2869"/>
              <a:gd name="T66" fmla="*/ 940 w 1569"/>
              <a:gd name="T67" fmla="*/ 1765 h 2869"/>
              <a:gd name="T68" fmla="*/ 934 w 1569"/>
              <a:gd name="T69" fmla="*/ 1656 h 2869"/>
              <a:gd name="T70" fmla="*/ 945 w 1569"/>
              <a:gd name="T71" fmla="*/ 1528 h 2869"/>
              <a:gd name="T72" fmla="*/ 975 w 1569"/>
              <a:gd name="T73" fmla="*/ 1402 h 2869"/>
              <a:gd name="T74" fmla="*/ 1021 w 1569"/>
              <a:gd name="T75" fmla="*/ 1284 h 2869"/>
              <a:gd name="T76" fmla="*/ 1076 w 1569"/>
              <a:gd name="T77" fmla="*/ 1192 h 2869"/>
              <a:gd name="T78" fmla="*/ 1126 w 1569"/>
              <a:gd name="T79" fmla="*/ 1125 h 2869"/>
              <a:gd name="T80" fmla="*/ 1184 w 1569"/>
              <a:gd name="T81" fmla="*/ 1057 h 2869"/>
              <a:gd name="T82" fmla="*/ 1241 w 1569"/>
              <a:gd name="T83" fmla="*/ 1000 h 2869"/>
              <a:gd name="T84" fmla="*/ 1307 w 1569"/>
              <a:gd name="T85" fmla="*/ 950 h 2869"/>
              <a:gd name="T86" fmla="*/ 1385 w 1569"/>
              <a:gd name="T87" fmla="*/ 899 h 2869"/>
              <a:gd name="T88" fmla="*/ 1459 w 1569"/>
              <a:gd name="T89" fmla="*/ 857 h 2869"/>
              <a:gd name="T90" fmla="*/ 1569 w 1569"/>
              <a:gd name="T91" fmla="*/ 820 h 28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69"/>
              <a:gd name="T139" fmla="*/ 0 h 2869"/>
              <a:gd name="T140" fmla="*/ 1569 w 1569"/>
              <a:gd name="T141" fmla="*/ 2869 h 28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69" h="2869">
                <a:moveTo>
                  <a:pt x="1569" y="0"/>
                </a:moveTo>
                <a:lnTo>
                  <a:pt x="1535" y="5"/>
                </a:lnTo>
                <a:lnTo>
                  <a:pt x="1502" y="10"/>
                </a:lnTo>
                <a:lnTo>
                  <a:pt x="1455" y="21"/>
                </a:lnTo>
                <a:lnTo>
                  <a:pt x="1422" y="28"/>
                </a:lnTo>
                <a:lnTo>
                  <a:pt x="1386" y="38"/>
                </a:lnTo>
                <a:lnTo>
                  <a:pt x="1353" y="49"/>
                </a:lnTo>
                <a:lnTo>
                  <a:pt x="1317" y="57"/>
                </a:lnTo>
                <a:lnTo>
                  <a:pt x="1284" y="68"/>
                </a:lnTo>
                <a:lnTo>
                  <a:pt x="1248" y="82"/>
                </a:lnTo>
                <a:lnTo>
                  <a:pt x="1206" y="98"/>
                </a:lnTo>
                <a:lnTo>
                  <a:pt x="1170" y="114"/>
                </a:lnTo>
                <a:lnTo>
                  <a:pt x="1133" y="129"/>
                </a:lnTo>
                <a:lnTo>
                  <a:pt x="1094" y="147"/>
                </a:lnTo>
                <a:lnTo>
                  <a:pt x="1055" y="166"/>
                </a:lnTo>
                <a:lnTo>
                  <a:pt x="1019" y="184"/>
                </a:lnTo>
                <a:lnTo>
                  <a:pt x="986" y="205"/>
                </a:lnTo>
                <a:lnTo>
                  <a:pt x="956" y="222"/>
                </a:lnTo>
                <a:lnTo>
                  <a:pt x="925" y="243"/>
                </a:lnTo>
                <a:lnTo>
                  <a:pt x="892" y="263"/>
                </a:lnTo>
                <a:lnTo>
                  <a:pt x="855" y="287"/>
                </a:lnTo>
                <a:lnTo>
                  <a:pt x="821" y="313"/>
                </a:lnTo>
                <a:lnTo>
                  <a:pt x="789" y="338"/>
                </a:lnTo>
                <a:lnTo>
                  <a:pt x="759" y="359"/>
                </a:lnTo>
                <a:lnTo>
                  <a:pt x="709" y="399"/>
                </a:lnTo>
                <a:lnTo>
                  <a:pt x="660" y="447"/>
                </a:lnTo>
                <a:lnTo>
                  <a:pt x="621" y="482"/>
                </a:lnTo>
                <a:lnTo>
                  <a:pt x="575" y="532"/>
                </a:lnTo>
                <a:lnTo>
                  <a:pt x="543" y="569"/>
                </a:lnTo>
                <a:lnTo>
                  <a:pt x="507" y="611"/>
                </a:lnTo>
                <a:lnTo>
                  <a:pt x="468" y="659"/>
                </a:lnTo>
                <a:lnTo>
                  <a:pt x="436" y="702"/>
                </a:lnTo>
                <a:lnTo>
                  <a:pt x="404" y="753"/>
                </a:lnTo>
                <a:lnTo>
                  <a:pt x="372" y="802"/>
                </a:lnTo>
                <a:lnTo>
                  <a:pt x="341" y="855"/>
                </a:lnTo>
                <a:lnTo>
                  <a:pt x="314" y="901"/>
                </a:lnTo>
                <a:lnTo>
                  <a:pt x="289" y="957"/>
                </a:lnTo>
                <a:lnTo>
                  <a:pt x="264" y="1011"/>
                </a:lnTo>
                <a:lnTo>
                  <a:pt x="243" y="1067"/>
                </a:lnTo>
                <a:lnTo>
                  <a:pt x="222" y="1128"/>
                </a:lnTo>
                <a:lnTo>
                  <a:pt x="195" y="1204"/>
                </a:lnTo>
                <a:lnTo>
                  <a:pt x="177" y="1274"/>
                </a:lnTo>
                <a:lnTo>
                  <a:pt x="160" y="1346"/>
                </a:lnTo>
                <a:lnTo>
                  <a:pt x="151" y="1416"/>
                </a:lnTo>
                <a:lnTo>
                  <a:pt x="138" y="1498"/>
                </a:lnTo>
                <a:lnTo>
                  <a:pt x="130" y="1600"/>
                </a:lnTo>
                <a:lnTo>
                  <a:pt x="128" y="1681"/>
                </a:lnTo>
                <a:lnTo>
                  <a:pt x="130" y="1759"/>
                </a:lnTo>
                <a:lnTo>
                  <a:pt x="137" y="1835"/>
                </a:lnTo>
                <a:lnTo>
                  <a:pt x="146" y="1905"/>
                </a:lnTo>
                <a:lnTo>
                  <a:pt x="154" y="1979"/>
                </a:lnTo>
                <a:lnTo>
                  <a:pt x="170" y="2054"/>
                </a:lnTo>
                <a:lnTo>
                  <a:pt x="192" y="2135"/>
                </a:lnTo>
                <a:lnTo>
                  <a:pt x="218" y="2217"/>
                </a:lnTo>
                <a:lnTo>
                  <a:pt x="245" y="2294"/>
                </a:lnTo>
                <a:lnTo>
                  <a:pt x="275" y="2369"/>
                </a:lnTo>
                <a:lnTo>
                  <a:pt x="310" y="2443"/>
                </a:lnTo>
                <a:lnTo>
                  <a:pt x="353" y="2513"/>
                </a:lnTo>
                <a:lnTo>
                  <a:pt x="0" y="2711"/>
                </a:lnTo>
                <a:lnTo>
                  <a:pt x="1076" y="2869"/>
                </a:lnTo>
                <a:lnTo>
                  <a:pt x="1471" y="1891"/>
                </a:lnTo>
                <a:lnTo>
                  <a:pt x="1058" y="2110"/>
                </a:lnTo>
                <a:lnTo>
                  <a:pt x="1018" y="2047"/>
                </a:lnTo>
                <a:lnTo>
                  <a:pt x="993" y="1991"/>
                </a:lnTo>
                <a:lnTo>
                  <a:pt x="970" y="1933"/>
                </a:lnTo>
                <a:lnTo>
                  <a:pt x="954" y="1875"/>
                </a:lnTo>
                <a:lnTo>
                  <a:pt x="943" y="1819"/>
                </a:lnTo>
                <a:lnTo>
                  <a:pt x="940" y="1765"/>
                </a:lnTo>
                <a:lnTo>
                  <a:pt x="934" y="1710"/>
                </a:lnTo>
                <a:lnTo>
                  <a:pt x="934" y="1656"/>
                </a:lnTo>
                <a:lnTo>
                  <a:pt x="938" y="1591"/>
                </a:lnTo>
                <a:lnTo>
                  <a:pt x="945" y="1528"/>
                </a:lnTo>
                <a:lnTo>
                  <a:pt x="959" y="1458"/>
                </a:lnTo>
                <a:lnTo>
                  <a:pt x="975" y="1402"/>
                </a:lnTo>
                <a:lnTo>
                  <a:pt x="1000" y="1339"/>
                </a:lnTo>
                <a:lnTo>
                  <a:pt x="1021" y="1284"/>
                </a:lnTo>
                <a:lnTo>
                  <a:pt x="1051" y="1232"/>
                </a:lnTo>
                <a:lnTo>
                  <a:pt x="1076" y="1192"/>
                </a:lnTo>
                <a:lnTo>
                  <a:pt x="1101" y="1158"/>
                </a:lnTo>
                <a:lnTo>
                  <a:pt x="1126" y="1125"/>
                </a:lnTo>
                <a:lnTo>
                  <a:pt x="1154" y="1092"/>
                </a:lnTo>
                <a:lnTo>
                  <a:pt x="1184" y="1057"/>
                </a:lnTo>
                <a:lnTo>
                  <a:pt x="1211" y="1032"/>
                </a:lnTo>
                <a:lnTo>
                  <a:pt x="1241" y="1000"/>
                </a:lnTo>
                <a:lnTo>
                  <a:pt x="1271" y="976"/>
                </a:lnTo>
                <a:lnTo>
                  <a:pt x="1307" y="950"/>
                </a:lnTo>
                <a:lnTo>
                  <a:pt x="1349" y="922"/>
                </a:lnTo>
                <a:lnTo>
                  <a:pt x="1385" y="899"/>
                </a:lnTo>
                <a:lnTo>
                  <a:pt x="1415" y="881"/>
                </a:lnTo>
                <a:lnTo>
                  <a:pt x="1459" y="857"/>
                </a:lnTo>
                <a:lnTo>
                  <a:pt x="1502" y="839"/>
                </a:lnTo>
                <a:lnTo>
                  <a:pt x="1569" y="820"/>
                </a:lnTo>
                <a:lnTo>
                  <a:pt x="156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48" name="Freeform 7">
            <a:extLst>
              <a:ext uri="{FF2B5EF4-FFF2-40B4-BE49-F238E27FC236}">
                <a16:creationId xmlns:a16="http://schemas.microsoft.com/office/drawing/2014/main" id="{3360BC90-2481-4CD0-BD96-7665D3B9D786}"/>
              </a:ext>
            </a:extLst>
          </p:cNvPr>
          <p:cNvSpPr>
            <a:spLocks/>
          </p:cNvSpPr>
          <p:nvPr/>
        </p:nvSpPr>
        <p:spPr bwMode="auto">
          <a:xfrm>
            <a:off x="5091057" y="176987"/>
            <a:ext cx="3881870" cy="4376990"/>
          </a:xfrm>
          <a:custGeom>
            <a:avLst/>
            <a:gdLst>
              <a:gd name="T0" fmla="*/ 920 w 2331"/>
              <a:gd name="T1" fmla="*/ 386 h 2598"/>
              <a:gd name="T2" fmla="*/ 1005 w 2331"/>
              <a:gd name="T3" fmla="*/ 404 h 2598"/>
              <a:gd name="T4" fmla="*/ 1070 w 2331"/>
              <a:gd name="T5" fmla="*/ 419 h 2598"/>
              <a:gd name="T6" fmla="*/ 1140 w 2331"/>
              <a:gd name="T7" fmla="*/ 440 h 2598"/>
              <a:gd name="T8" fmla="*/ 1209 w 2331"/>
              <a:gd name="T9" fmla="*/ 463 h 2598"/>
              <a:gd name="T10" fmla="*/ 1288 w 2331"/>
              <a:gd name="T11" fmla="*/ 495 h 2598"/>
              <a:gd name="T12" fmla="*/ 1365 w 2331"/>
              <a:gd name="T13" fmla="*/ 528 h 2598"/>
              <a:gd name="T14" fmla="*/ 1439 w 2331"/>
              <a:gd name="T15" fmla="*/ 565 h 2598"/>
              <a:gd name="T16" fmla="*/ 1503 w 2331"/>
              <a:gd name="T17" fmla="*/ 603 h 2598"/>
              <a:gd name="T18" fmla="*/ 1567 w 2331"/>
              <a:gd name="T19" fmla="*/ 644 h 2598"/>
              <a:gd name="T20" fmla="*/ 1638 w 2331"/>
              <a:gd name="T21" fmla="*/ 693 h 2598"/>
              <a:gd name="T22" fmla="*/ 1700 w 2331"/>
              <a:gd name="T23" fmla="*/ 740 h 2598"/>
              <a:gd name="T24" fmla="*/ 1797 w 2331"/>
              <a:gd name="T25" fmla="*/ 826 h 2598"/>
              <a:gd name="T26" fmla="*/ 1882 w 2331"/>
              <a:gd name="T27" fmla="*/ 912 h 2598"/>
              <a:gd name="T28" fmla="*/ 1950 w 2331"/>
              <a:gd name="T29" fmla="*/ 991 h 2598"/>
              <a:gd name="T30" fmla="*/ 2021 w 2331"/>
              <a:gd name="T31" fmla="*/ 1084 h 2598"/>
              <a:gd name="T32" fmla="*/ 2086 w 2331"/>
              <a:gd name="T33" fmla="*/ 1184 h 2598"/>
              <a:gd name="T34" fmla="*/ 2143 w 2331"/>
              <a:gd name="T35" fmla="*/ 1282 h 2598"/>
              <a:gd name="T36" fmla="*/ 2194 w 2331"/>
              <a:gd name="T37" fmla="*/ 1392 h 2598"/>
              <a:gd name="T38" fmla="*/ 2237 w 2331"/>
              <a:gd name="T39" fmla="*/ 1510 h 2598"/>
              <a:gd name="T40" fmla="*/ 2281 w 2331"/>
              <a:gd name="T41" fmla="*/ 1655 h 2598"/>
              <a:gd name="T42" fmla="*/ 2308 w 2331"/>
              <a:gd name="T43" fmla="*/ 1797 h 2598"/>
              <a:gd name="T44" fmla="*/ 2329 w 2331"/>
              <a:gd name="T45" fmla="*/ 1981 h 2598"/>
              <a:gd name="T46" fmla="*/ 2329 w 2331"/>
              <a:gd name="T47" fmla="*/ 2139 h 2598"/>
              <a:gd name="T48" fmla="*/ 2313 w 2331"/>
              <a:gd name="T49" fmla="*/ 2284 h 2598"/>
              <a:gd name="T50" fmla="*/ 2288 w 2331"/>
              <a:gd name="T51" fmla="*/ 2433 h 2598"/>
              <a:gd name="T52" fmla="*/ 2240 w 2331"/>
              <a:gd name="T53" fmla="*/ 2598 h 2598"/>
              <a:gd name="T54" fmla="*/ 1506 w 2331"/>
              <a:gd name="T55" fmla="*/ 2227 h 2598"/>
              <a:gd name="T56" fmla="*/ 1524 w 2331"/>
              <a:gd name="T57" fmla="*/ 2092 h 2598"/>
              <a:gd name="T58" fmla="*/ 1521 w 2331"/>
              <a:gd name="T59" fmla="*/ 1971 h 2598"/>
              <a:gd name="T60" fmla="*/ 1499 w 2331"/>
              <a:gd name="T61" fmla="*/ 1839 h 2598"/>
              <a:gd name="T62" fmla="*/ 1459 w 2331"/>
              <a:gd name="T63" fmla="*/ 1720 h 2598"/>
              <a:gd name="T64" fmla="*/ 1407 w 2331"/>
              <a:gd name="T65" fmla="*/ 1613 h 2598"/>
              <a:gd name="T66" fmla="*/ 1358 w 2331"/>
              <a:gd name="T67" fmla="*/ 1539 h 2598"/>
              <a:gd name="T68" fmla="*/ 1304 w 2331"/>
              <a:gd name="T69" fmla="*/ 1473 h 2598"/>
              <a:gd name="T70" fmla="*/ 1246 w 2331"/>
              <a:gd name="T71" fmla="*/ 1413 h 2598"/>
              <a:gd name="T72" fmla="*/ 1186 w 2331"/>
              <a:gd name="T73" fmla="*/ 1357 h 2598"/>
              <a:gd name="T74" fmla="*/ 1108 w 2331"/>
              <a:gd name="T75" fmla="*/ 1305 h 2598"/>
              <a:gd name="T76" fmla="*/ 1042 w 2331"/>
              <a:gd name="T77" fmla="*/ 1264 h 2598"/>
              <a:gd name="T78" fmla="*/ 959 w 2331"/>
              <a:gd name="T79" fmla="*/ 1224 h 2598"/>
              <a:gd name="T80" fmla="*/ 890 w 2331"/>
              <a:gd name="T81" fmla="*/ 1199 h 2598"/>
              <a:gd name="T82" fmla="*/ 787 w 2331"/>
              <a:gd name="T83" fmla="*/ 1178 h 2598"/>
              <a:gd name="T84" fmla="*/ 684 w 2331"/>
              <a:gd name="T85" fmla="*/ 1170 h 2598"/>
              <a:gd name="T86" fmla="*/ 656 w 2331"/>
              <a:gd name="T87" fmla="*/ 1590 h 2598"/>
              <a:gd name="T88" fmla="*/ 654 w 2331"/>
              <a:gd name="T89" fmla="*/ 0 h 2598"/>
              <a:gd name="T90" fmla="*/ 689 w 2331"/>
              <a:gd name="T91" fmla="*/ 365 h 2598"/>
              <a:gd name="T92" fmla="*/ 794 w 2331"/>
              <a:gd name="T93" fmla="*/ 370 h 2598"/>
              <a:gd name="T94" fmla="*/ 888 w 2331"/>
              <a:gd name="T95" fmla="*/ 381 h 25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1"/>
              <a:gd name="T145" fmla="*/ 0 h 2598"/>
              <a:gd name="T146" fmla="*/ 2331 w 2331"/>
              <a:gd name="T147" fmla="*/ 2598 h 25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1" h="2598">
                <a:moveTo>
                  <a:pt x="888" y="381"/>
                </a:moveTo>
                <a:lnTo>
                  <a:pt x="920" y="386"/>
                </a:lnTo>
                <a:lnTo>
                  <a:pt x="962" y="393"/>
                </a:lnTo>
                <a:lnTo>
                  <a:pt x="1005" y="404"/>
                </a:lnTo>
                <a:lnTo>
                  <a:pt x="1035" y="411"/>
                </a:lnTo>
                <a:lnTo>
                  <a:pt x="1070" y="419"/>
                </a:lnTo>
                <a:lnTo>
                  <a:pt x="1104" y="430"/>
                </a:lnTo>
                <a:lnTo>
                  <a:pt x="1140" y="440"/>
                </a:lnTo>
                <a:lnTo>
                  <a:pt x="1171" y="449"/>
                </a:lnTo>
                <a:lnTo>
                  <a:pt x="1209" y="463"/>
                </a:lnTo>
                <a:lnTo>
                  <a:pt x="1251" y="481"/>
                </a:lnTo>
                <a:lnTo>
                  <a:pt x="1288" y="495"/>
                </a:lnTo>
                <a:lnTo>
                  <a:pt x="1324" y="511"/>
                </a:lnTo>
                <a:lnTo>
                  <a:pt x="1365" y="528"/>
                </a:lnTo>
                <a:lnTo>
                  <a:pt x="1404" y="547"/>
                </a:lnTo>
                <a:lnTo>
                  <a:pt x="1439" y="565"/>
                </a:lnTo>
                <a:lnTo>
                  <a:pt x="1473" y="586"/>
                </a:lnTo>
                <a:lnTo>
                  <a:pt x="1503" y="603"/>
                </a:lnTo>
                <a:lnTo>
                  <a:pt x="1533" y="624"/>
                </a:lnTo>
                <a:lnTo>
                  <a:pt x="1567" y="644"/>
                </a:lnTo>
                <a:lnTo>
                  <a:pt x="1604" y="668"/>
                </a:lnTo>
                <a:lnTo>
                  <a:pt x="1638" y="693"/>
                </a:lnTo>
                <a:lnTo>
                  <a:pt x="1670" y="717"/>
                </a:lnTo>
                <a:lnTo>
                  <a:pt x="1700" y="740"/>
                </a:lnTo>
                <a:lnTo>
                  <a:pt x="1748" y="780"/>
                </a:lnTo>
                <a:lnTo>
                  <a:pt x="1797" y="826"/>
                </a:lnTo>
                <a:lnTo>
                  <a:pt x="1836" y="861"/>
                </a:lnTo>
                <a:lnTo>
                  <a:pt x="1882" y="912"/>
                </a:lnTo>
                <a:lnTo>
                  <a:pt x="1914" y="949"/>
                </a:lnTo>
                <a:lnTo>
                  <a:pt x="1950" y="991"/>
                </a:lnTo>
                <a:lnTo>
                  <a:pt x="1989" y="1038"/>
                </a:lnTo>
                <a:lnTo>
                  <a:pt x="2021" y="1084"/>
                </a:lnTo>
                <a:lnTo>
                  <a:pt x="2052" y="1135"/>
                </a:lnTo>
                <a:lnTo>
                  <a:pt x="2086" y="1184"/>
                </a:lnTo>
                <a:lnTo>
                  <a:pt x="2114" y="1236"/>
                </a:lnTo>
                <a:lnTo>
                  <a:pt x="2143" y="1282"/>
                </a:lnTo>
                <a:lnTo>
                  <a:pt x="2169" y="1338"/>
                </a:lnTo>
                <a:lnTo>
                  <a:pt x="2194" y="1392"/>
                </a:lnTo>
                <a:lnTo>
                  <a:pt x="2215" y="1448"/>
                </a:lnTo>
                <a:lnTo>
                  <a:pt x="2237" y="1510"/>
                </a:lnTo>
                <a:lnTo>
                  <a:pt x="2263" y="1585"/>
                </a:lnTo>
                <a:lnTo>
                  <a:pt x="2281" y="1655"/>
                </a:lnTo>
                <a:lnTo>
                  <a:pt x="2299" y="1727"/>
                </a:lnTo>
                <a:lnTo>
                  <a:pt x="2308" y="1797"/>
                </a:lnTo>
                <a:lnTo>
                  <a:pt x="2320" y="1880"/>
                </a:lnTo>
                <a:lnTo>
                  <a:pt x="2329" y="1981"/>
                </a:lnTo>
                <a:lnTo>
                  <a:pt x="2331" y="2060"/>
                </a:lnTo>
                <a:lnTo>
                  <a:pt x="2329" y="2139"/>
                </a:lnTo>
                <a:lnTo>
                  <a:pt x="2322" y="2214"/>
                </a:lnTo>
                <a:lnTo>
                  <a:pt x="2313" y="2284"/>
                </a:lnTo>
                <a:lnTo>
                  <a:pt x="2304" y="2358"/>
                </a:lnTo>
                <a:lnTo>
                  <a:pt x="2288" y="2433"/>
                </a:lnTo>
                <a:lnTo>
                  <a:pt x="2267" y="2514"/>
                </a:lnTo>
                <a:lnTo>
                  <a:pt x="2240" y="2598"/>
                </a:lnTo>
                <a:lnTo>
                  <a:pt x="2088" y="2128"/>
                </a:lnTo>
                <a:lnTo>
                  <a:pt x="1506" y="2227"/>
                </a:lnTo>
                <a:lnTo>
                  <a:pt x="1519" y="2144"/>
                </a:lnTo>
                <a:lnTo>
                  <a:pt x="1524" y="2092"/>
                </a:lnTo>
                <a:lnTo>
                  <a:pt x="1524" y="2036"/>
                </a:lnTo>
                <a:lnTo>
                  <a:pt x="1521" y="1971"/>
                </a:lnTo>
                <a:lnTo>
                  <a:pt x="1512" y="1909"/>
                </a:lnTo>
                <a:lnTo>
                  <a:pt x="1499" y="1839"/>
                </a:lnTo>
                <a:lnTo>
                  <a:pt x="1483" y="1783"/>
                </a:lnTo>
                <a:lnTo>
                  <a:pt x="1459" y="1720"/>
                </a:lnTo>
                <a:lnTo>
                  <a:pt x="1436" y="1666"/>
                </a:lnTo>
                <a:lnTo>
                  <a:pt x="1407" y="1613"/>
                </a:lnTo>
                <a:lnTo>
                  <a:pt x="1382" y="1573"/>
                </a:lnTo>
                <a:lnTo>
                  <a:pt x="1358" y="1539"/>
                </a:lnTo>
                <a:lnTo>
                  <a:pt x="1333" y="1506"/>
                </a:lnTo>
                <a:lnTo>
                  <a:pt x="1304" y="1473"/>
                </a:lnTo>
                <a:lnTo>
                  <a:pt x="1273" y="1438"/>
                </a:lnTo>
                <a:lnTo>
                  <a:pt x="1246" y="1413"/>
                </a:lnTo>
                <a:lnTo>
                  <a:pt x="1216" y="1383"/>
                </a:lnTo>
                <a:lnTo>
                  <a:pt x="1186" y="1357"/>
                </a:lnTo>
                <a:lnTo>
                  <a:pt x="1150" y="1331"/>
                </a:lnTo>
                <a:lnTo>
                  <a:pt x="1108" y="1305"/>
                </a:lnTo>
                <a:lnTo>
                  <a:pt x="1072" y="1280"/>
                </a:lnTo>
                <a:lnTo>
                  <a:pt x="1042" y="1264"/>
                </a:lnTo>
                <a:lnTo>
                  <a:pt x="998" y="1238"/>
                </a:lnTo>
                <a:lnTo>
                  <a:pt x="959" y="1224"/>
                </a:lnTo>
                <a:lnTo>
                  <a:pt x="925" y="1212"/>
                </a:lnTo>
                <a:lnTo>
                  <a:pt x="890" y="1199"/>
                </a:lnTo>
                <a:lnTo>
                  <a:pt x="836" y="1187"/>
                </a:lnTo>
                <a:lnTo>
                  <a:pt x="787" y="1178"/>
                </a:lnTo>
                <a:lnTo>
                  <a:pt x="735" y="1173"/>
                </a:lnTo>
                <a:lnTo>
                  <a:pt x="684" y="1170"/>
                </a:lnTo>
                <a:lnTo>
                  <a:pt x="656" y="1168"/>
                </a:lnTo>
                <a:lnTo>
                  <a:pt x="656" y="1590"/>
                </a:lnTo>
                <a:lnTo>
                  <a:pt x="0" y="807"/>
                </a:lnTo>
                <a:lnTo>
                  <a:pt x="654" y="0"/>
                </a:lnTo>
                <a:lnTo>
                  <a:pt x="654" y="363"/>
                </a:lnTo>
                <a:lnTo>
                  <a:pt x="689" y="365"/>
                </a:lnTo>
                <a:lnTo>
                  <a:pt x="741" y="367"/>
                </a:lnTo>
                <a:lnTo>
                  <a:pt x="794" y="370"/>
                </a:lnTo>
                <a:lnTo>
                  <a:pt x="845" y="376"/>
                </a:lnTo>
                <a:lnTo>
                  <a:pt x="888" y="38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42" name="Text Box 11">
            <a:extLst>
              <a:ext uri="{FF2B5EF4-FFF2-40B4-BE49-F238E27FC236}">
                <a16:creationId xmlns:a16="http://schemas.microsoft.com/office/drawing/2014/main" id="{D5AF8775-042C-4E16-A3F6-4DFC39B17A60}"/>
              </a:ext>
            </a:extLst>
          </p:cNvPr>
          <p:cNvSpPr txBox="1">
            <a:spLocks noChangeArrowheads="1"/>
          </p:cNvSpPr>
          <p:nvPr/>
        </p:nvSpPr>
        <p:spPr bwMode="auto">
          <a:xfrm>
            <a:off x="5149778" y="2971919"/>
            <a:ext cx="2011156" cy="97129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99"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QUALITY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799"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PROCESS</a:t>
            </a:r>
          </a:p>
        </p:txBody>
      </p:sp>
      <p:sp>
        <p:nvSpPr>
          <p:cNvPr id="4" name="Slide Number Placeholder 3">
            <a:extLst>
              <a:ext uri="{FF2B5EF4-FFF2-40B4-BE49-F238E27FC236}">
                <a16:creationId xmlns:a16="http://schemas.microsoft.com/office/drawing/2014/main" id="{5DC942BF-01CF-4C32-AC1C-D39461C837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37D0E-4A4F-4307-8994-C1891D747D5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 Box 10">
            <a:extLst>
              <a:ext uri="{FF2B5EF4-FFF2-40B4-BE49-F238E27FC236}">
                <a16:creationId xmlns:a16="http://schemas.microsoft.com/office/drawing/2014/main" id="{A60E5EC2-FD6C-48F6-B909-8D30A1149206}"/>
              </a:ext>
            </a:extLst>
          </p:cNvPr>
          <p:cNvSpPr txBox="1">
            <a:spLocks noChangeAspect="1" noChangeArrowheads="1"/>
          </p:cNvSpPr>
          <p:nvPr/>
        </p:nvSpPr>
        <p:spPr bwMode="auto">
          <a:xfrm>
            <a:off x="5258018" y="488506"/>
            <a:ext cx="1828324" cy="1569251"/>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D-DESIGN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Specs, Code, Standards</a:t>
            </a:r>
          </a:p>
        </p:txBody>
      </p:sp>
      <p:sp>
        <p:nvSpPr>
          <p:cNvPr id="6" name="Text Box 8">
            <a:extLst>
              <a:ext uri="{FF2B5EF4-FFF2-40B4-BE49-F238E27FC236}">
                <a16:creationId xmlns:a16="http://schemas.microsoft.com/office/drawing/2014/main" id="{8B78CF66-F264-4D02-9818-3280DDC3696A}"/>
              </a:ext>
            </a:extLst>
          </p:cNvPr>
          <p:cNvSpPr txBox="1">
            <a:spLocks noChangeArrowheads="1"/>
          </p:cNvSpPr>
          <p:nvPr/>
        </p:nvSpPr>
        <p:spPr bwMode="auto">
          <a:xfrm>
            <a:off x="1921327" y="2012049"/>
            <a:ext cx="2925318" cy="118841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I-INSTALLATION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FM 4991, UL QFCP, AND Mfr. Education</a:t>
            </a:r>
          </a:p>
        </p:txBody>
      </p:sp>
      <p:sp>
        <p:nvSpPr>
          <p:cNvPr id="7" name="Text Box 8">
            <a:extLst>
              <a:ext uri="{FF2B5EF4-FFF2-40B4-BE49-F238E27FC236}">
                <a16:creationId xmlns:a16="http://schemas.microsoft.com/office/drawing/2014/main" id="{E68EAD07-8C8E-4239-9F92-0A6F2EDAA02A}"/>
              </a:ext>
            </a:extLst>
          </p:cNvPr>
          <p:cNvSpPr txBox="1">
            <a:spLocks noChangeArrowheads="1"/>
          </p:cNvSpPr>
          <p:nvPr/>
        </p:nvSpPr>
        <p:spPr bwMode="auto">
          <a:xfrm>
            <a:off x="7444335" y="2012051"/>
            <a:ext cx="2992348" cy="1200016"/>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MAINTENANCE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Fire Codes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Barrier Management</a:t>
            </a:r>
          </a:p>
        </p:txBody>
      </p:sp>
      <p:sp>
        <p:nvSpPr>
          <p:cNvPr id="8" name="Text Box 9">
            <a:extLst>
              <a:ext uri="{FF2B5EF4-FFF2-40B4-BE49-F238E27FC236}">
                <a16:creationId xmlns:a16="http://schemas.microsoft.com/office/drawing/2014/main" id="{F567FD40-7F97-477F-9C37-9926F2734464}"/>
              </a:ext>
            </a:extLst>
          </p:cNvPr>
          <p:cNvSpPr txBox="1">
            <a:spLocks noChangeArrowheads="1"/>
          </p:cNvSpPr>
          <p:nvPr/>
        </p:nvSpPr>
        <p:spPr bwMode="auto">
          <a:xfrm>
            <a:off x="4800937" y="5123882"/>
            <a:ext cx="2785614" cy="1569251"/>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 INSPECTION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IBC Ch. 17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NFPA 80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399"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ASTM E2174/2393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DCE924-2189-4F94-8E4B-BAA709775F17}"/>
              </a:ext>
            </a:extLst>
          </p:cNvPr>
          <p:cNvSpPr txBox="1">
            <a:spLocks noChangeAspect="1"/>
          </p:cNvSpPr>
          <p:nvPr/>
        </p:nvSpPr>
        <p:spPr>
          <a:xfrm>
            <a:off x="5789612" y="1099418"/>
            <a:ext cx="4541520" cy="2862982"/>
          </a:xfrm>
          <a:prstGeom prst="rect">
            <a:avLst/>
          </a:prstGeom>
        </p:spPr>
        <p:txBody>
          <a:bodyPr vert="horz" lIns="91416" tIns="45708" rIns="91416" bIns="45708" rtlCol="0" anchor="ctr">
            <a:normAutofit/>
          </a:bodyPr>
          <a:lstStyle>
            <a:lvl1pPr algn="l" defTabSz="914400" rtl="0" eaLnBrk="1" latinLnBrk="0" hangingPunct="1">
              <a:lnSpc>
                <a:spcPct val="100000"/>
              </a:lnSpc>
              <a:spcBef>
                <a:spcPts val="600"/>
              </a:spcBef>
              <a:buNone/>
              <a:defRPr sz="3600" b="1" kern="1200">
                <a:solidFill>
                  <a:schemeClr val="tx2"/>
                </a:solidFill>
                <a:latin typeface="Arial" panose="020B0604020202020204" pitchFamily="34" charset="0"/>
                <a:ea typeface="+mj-ea"/>
                <a:cs typeface="Arial" panose="020B0604020202020204" pitchFamily="34" charset="0"/>
              </a:defRPr>
            </a:lvl1pPr>
          </a:lstStyle>
          <a:p>
            <a:pPr algn="ctr" defTabSz="914126">
              <a:defRPr/>
            </a:pPr>
            <a:r>
              <a:rPr lang="en-US" sz="4000" dirty="0">
                <a:solidFill>
                  <a:srgbClr val="010101"/>
                </a:solidFill>
                <a:effectLst/>
                <a:ea typeface="Calibri" panose="020F0502020204030204" pitchFamily="34" charset="0"/>
              </a:rPr>
              <a:t>Protecting Joints and Voids in Fire-Resistive Construction</a:t>
            </a:r>
            <a:endParaRPr lang="en-US" sz="4000" dirty="0">
              <a:solidFill>
                <a:srgbClr val="000000"/>
              </a:solidFill>
            </a:endParaRPr>
          </a:p>
        </p:txBody>
      </p:sp>
      <p:sp>
        <p:nvSpPr>
          <p:cNvPr id="8" name="Content Placeholder 3">
            <a:extLst>
              <a:ext uri="{FF2B5EF4-FFF2-40B4-BE49-F238E27FC236}">
                <a16:creationId xmlns:a16="http://schemas.microsoft.com/office/drawing/2014/main" id="{68D1D4E8-F20F-401D-9BD1-066DEC90197E}"/>
              </a:ext>
            </a:extLst>
          </p:cNvPr>
          <p:cNvSpPr txBox="1">
            <a:spLocks/>
          </p:cNvSpPr>
          <p:nvPr/>
        </p:nvSpPr>
        <p:spPr>
          <a:xfrm>
            <a:off x="989012" y="4299818"/>
            <a:ext cx="10363200" cy="1232302"/>
          </a:xfrm>
          <a:prstGeom prst="rect">
            <a:avLst/>
          </a:prstGeom>
          <a:ln/>
        </p:spPr>
        <p:txBody>
          <a:bodyPr vert="horz" lIns="91416" tIns="45708" rIns="91416" bIns="45708" rtlCol="0" anchor="ctr">
            <a:noAutofit/>
          </a:bodyPr>
          <a:lstStyle>
            <a:defPPr>
              <a:defRPr lang="en-US"/>
            </a:defPPr>
            <a:lvl1pPr marL="0" algn="r"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US" sz="2800" b="1" dirty="0">
                <a:solidFill>
                  <a:srgbClr val="000000"/>
                </a:solidFill>
              </a:rPr>
              <a:t>Bill McHugh, Executive Director of FCIA</a:t>
            </a:r>
          </a:p>
          <a:p>
            <a:pPr algn="l" defTabSz="914126">
              <a:defRPr/>
            </a:pPr>
            <a:r>
              <a:rPr lang="en-US" sz="2800" b="1" dirty="0">
                <a:solidFill>
                  <a:srgbClr val="000000"/>
                </a:solidFill>
              </a:rPr>
              <a:t>Rich Walke, CTI, Consultant to FCIA</a:t>
            </a:r>
          </a:p>
        </p:txBody>
      </p:sp>
      <p:sp>
        <p:nvSpPr>
          <p:cNvPr id="2" name="TextBox 1">
            <a:extLst>
              <a:ext uri="{FF2B5EF4-FFF2-40B4-BE49-F238E27FC236}">
                <a16:creationId xmlns:a16="http://schemas.microsoft.com/office/drawing/2014/main" id="{BD19C04B-5942-474D-91FF-46D970BA1BDC}"/>
              </a:ext>
            </a:extLst>
          </p:cNvPr>
          <p:cNvSpPr txBox="1"/>
          <p:nvPr/>
        </p:nvSpPr>
        <p:spPr>
          <a:xfrm>
            <a:off x="989012" y="1490644"/>
            <a:ext cx="2818984" cy="2080530"/>
          </a:xfrm>
          <a:prstGeom prst="rect">
            <a:avLst/>
          </a:prstGeom>
          <a:noFill/>
          <a:ln>
            <a:solidFill>
              <a:schemeClr val="bg2"/>
            </a:solidFill>
          </a:ln>
        </p:spPr>
        <p:txBody>
          <a:bodyPr wrap="none" rtlCol="0" anchor="ctr" anchorCtr="1">
            <a:noAutofit/>
          </a:bodyPr>
          <a:lstStyle/>
          <a:p>
            <a:pPr algn="ctr"/>
            <a:r>
              <a:rPr lang="en-US" sz="3999" b="1" dirty="0">
                <a:latin typeface="Arial" panose="020B0604020202020204" pitchFamily="34" charset="0"/>
                <a:cs typeface="Arial" panose="020B0604020202020204" pitchFamily="34" charset="0"/>
              </a:rPr>
              <a:t>FCIA </a:t>
            </a:r>
          </a:p>
          <a:p>
            <a:pPr algn="ctr"/>
            <a:r>
              <a:rPr lang="en-US" sz="3999" b="1" dirty="0">
                <a:latin typeface="Arial" panose="020B0604020202020204" pitchFamily="34" charset="0"/>
                <a:cs typeface="Arial" panose="020B0604020202020204" pitchFamily="34" charset="0"/>
              </a:rPr>
              <a:t>Webinar </a:t>
            </a:r>
          </a:p>
          <a:p>
            <a:pPr algn="ctr"/>
            <a:r>
              <a:rPr lang="en-US" sz="3999" b="1" dirty="0">
                <a:latin typeface="Arial" panose="020B0604020202020204" pitchFamily="34" charset="0"/>
                <a:cs typeface="Arial" panose="020B0604020202020204" pitchFamily="34" charset="0"/>
              </a:rPr>
              <a:t>Series</a:t>
            </a:r>
          </a:p>
        </p:txBody>
      </p:sp>
    </p:spTree>
    <p:extLst>
      <p:ext uri="{BB962C8B-B14F-4D97-AF65-F5344CB8AC3E}">
        <p14:creationId xmlns:p14="http://schemas.microsoft.com/office/powerpoint/2010/main" val="31359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ertical and Horizontal design template">
  <a:themeElements>
    <a:clrScheme name="Custom 4">
      <a:dk1>
        <a:srgbClr val="000000"/>
      </a:dk1>
      <a:lt1>
        <a:srgbClr val="FFFFFF"/>
      </a:lt1>
      <a:dk2>
        <a:srgbClr val="000000"/>
      </a:dk2>
      <a:lt2>
        <a:srgbClr val="FFFFFF"/>
      </a:lt2>
      <a:accent1>
        <a:srgbClr val="FF0000"/>
      </a:accent1>
      <a:accent2>
        <a:srgbClr val="000000"/>
      </a:accent2>
      <a:accent3>
        <a:srgbClr val="9A9A8B"/>
      </a:accent3>
      <a:accent4>
        <a:srgbClr val="000000"/>
      </a:accent4>
      <a:accent5>
        <a:srgbClr val="FFFFFF"/>
      </a:accent5>
      <a:accent6>
        <a:srgbClr val="FFFFFF"/>
      </a:accent6>
      <a:hlink>
        <a:srgbClr val="FFFFFF"/>
      </a:hlink>
      <a:folHlink>
        <a:srgbClr val="FFFFF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Vertical and Horizontal design template" id="{937EFE6A-8CE5-4A5C-8AD7-E2948927A036}" vid="{D6F8E6E7-0932-4929-AF45-A0C96E4D3BC0}"/>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7A7AA592405B4A9C0651D5B5412EB6" ma:contentTypeVersion="4" ma:contentTypeDescription="Create a new document." ma:contentTypeScope="" ma:versionID="95aa8af1071caf2bcc33b14dd8f6877c">
  <xsd:schema xmlns:xsd="http://www.w3.org/2001/XMLSchema" xmlns:xs="http://www.w3.org/2001/XMLSchema" xmlns:p="http://schemas.microsoft.com/office/2006/metadata/properties" xmlns:ns3="6b4f65d4-ed20-4afc-acfa-8822e958f7d7" targetNamespace="http://schemas.microsoft.com/office/2006/metadata/properties" ma:root="true" ma:fieldsID="1fc77b33923db6a370049b40e23d2b3c" ns3:_="">
    <xsd:import namespace="6b4f65d4-ed20-4afc-acfa-8822e958f7d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f65d4-ed20-4afc-acfa-8822e958f7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1E8664-FE2C-4E3D-B064-D120B9FF5FB4}">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6b4f65d4-ed20-4afc-acfa-8822e958f7d7"/>
    <ds:schemaRef ds:uri="http://purl.org/dc/elements/1.1/"/>
  </ds:schemaRefs>
</ds:datastoreItem>
</file>

<file path=customXml/itemProps2.xml><?xml version="1.0" encoding="utf-8"?>
<ds:datastoreItem xmlns:ds="http://schemas.openxmlformats.org/officeDocument/2006/customXml" ds:itemID="{3C923981-D0AC-4AFC-A3BA-3DA9821D3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f65d4-ed20-4afc-acfa-8822e958f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2279A1-C7E5-4E38-91E9-4894E77B7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6085</Words>
  <Application>Microsoft Office PowerPoint</Application>
  <PresentationFormat>Custom</PresentationFormat>
  <Paragraphs>590</Paragraphs>
  <Slides>67</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7" baseType="lpstr">
      <vt:lpstr>Arial</vt:lpstr>
      <vt:lpstr>Calibri</vt:lpstr>
      <vt:lpstr>Century Gothic</vt:lpstr>
      <vt:lpstr>Copperplate</vt:lpstr>
      <vt:lpstr>Helvetica-Bold</vt:lpstr>
      <vt:lpstr>Symbol</vt:lpstr>
      <vt:lpstr>Times New Roman</vt:lpstr>
      <vt:lpstr>Wingdings</vt:lpstr>
      <vt:lpstr>Vertical and Horizontal design template</vt:lpstr>
      <vt:lpstr>Photo Editor Photo</vt:lpstr>
      <vt:lpstr>PowerPoint Presentation</vt:lpstr>
      <vt:lpstr>FCIA – Firestop Contractors    International Association</vt:lpstr>
      <vt:lpstr>FCIA – Firestop Contractors    International Association</vt:lpstr>
      <vt:lpstr>FCIA Actions - 2022</vt:lpstr>
      <vt:lpstr>FCIA Actions - 2022</vt:lpstr>
      <vt:lpstr>FCIA – Firestop Contractors    International Association</vt:lpstr>
      <vt:lpstr>“TOTAL FIRE PROTECTION”</vt:lpstr>
      <vt:lpstr>PowerPoint Presentation</vt:lpstr>
      <vt:lpstr>PowerPoint Presentation</vt:lpstr>
      <vt:lpstr>Joint vs Void - What’s the Difference?</vt:lpstr>
      <vt:lpstr>Joint vs Void - What’s the Difference?</vt:lpstr>
      <vt:lpstr>Forces Which Induce Movement in Buildings</vt:lpstr>
      <vt:lpstr> Fire-Resistant Joint Systems</vt:lpstr>
      <vt:lpstr>The Protection of Joints</vt:lpstr>
      <vt:lpstr>The Protection of Joints</vt:lpstr>
      <vt:lpstr>The Protection of Joints</vt:lpstr>
      <vt:lpstr>The Protection of Joints</vt:lpstr>
      <vt:lpstr>The Protection of Joints</vt:lpstr>
      <vt:lpstr>Types of Fire-Resistant Joint Systems</vt:lpstr>
      <vt:lpstr>Methods of Protecting Joint Systems</vt:lpstr>
      <vt:lpstr>Joint System at  Nominal Joint Width</vt:lpstr>
      <vt:lpstr>Joint System at  Minimum Joint Width</vt:lpstr>
      <vt:lpstr>Joint System at  Maximum Joint Width</vt:lpstr>
      <vt:lpstr>Joint Systems</vt:lpstr>
      <vt:lpstr>Standards</vt:lpstr>
      <vt:lpstr>Ratings</vt:lpstr>
      <vt:lpstr>Assembly Rating</vt:lpstr>
      <vt:lpstr>L Rating</vt:lpstr>
      <vt:lpstr>W Rating</vt:lpstr>
      <vt:lpstr> Protection  of Voids</vt:lpstr>
      <vt:lpstr>The Protection of Voids</vt:lpstr>
      <vt:lpstr>The Protection of Voids</vt:lpstr>
      <vt:lpstr>Format of IBC</vt:lpstr>
      <vt:lpstr>Voids Which Require Protection</vt:lpstr>
      <vt:lpstr>Voids Which Require Protection</vt:lpstr>
      <vt:lpstr>Exterior Curtain Wall / Fire-Resistance-Rated Floor Intersection</vt:lpstr>
      <vt:lpstr>Paths of Fire Propagation</vt:lpstr>
      <vt:lpstr>F (Flame) Rating by ASTM E2307</vt:lpstr>
      <vt:lpstr>Test Apparatus</vt:lpstr>
      <vt:lpstr>Curtain Wall Orientation</vt:lpstr>
      <vt:lpstr>First Floor - Underside of Protected Void</vt:lpstr>
      <vt:lpstr>Second Floor – Topside of Protected Void</vt:lpstr>
      <vt:lpstr>Conditioning Prior to Fire Test</vt:lpstr>
      <vt:lpstr>Time-Temperature Curve</vt:lpstr>
      <vt:lpstr>Approximately 2 Minutes</vt:lpstr>
      <vt:lpstr>Approximately 120 Minutes</vt:lpstr>
      <vt:lpstr>Exterior Curtain Wall/Non Fire-Resistance-Rated Floor Assembly Intersections</vt:lpstr>
      <vt:lpstr>Exterior Curtain Wall/Vertical  Fire Barrier Intersections</vt:lpstr>
      <vt:lpstr>Fire Barrier/Non Fire-Resistance-Rated Roof Assembly Intersection</vt:lpstr>
      <vt:lpstr>Fire Barrier/Non Fire-Resistance-Rated Roof Assembly Intersection</vt:lpstr>
      <vt:lpstr>Fire Barrier/Non Fire-Resistance-Rated Roof Assembly Intersection</vt:lpstr>
      <vt:lpstr> Continuity Head-of-Wall Systems</vt:lpstr>
      <vt:lpstr>Background</vt:lpstr>
      <vt:lpstr>Background Cont.</vt:lpstr>
      <vt:lpstr>MBMA Tests at UL General Layout and Conditioning</vt:lpstr>
      <vt:lpstr>ASTM E2837 Compared to ASTM E1966</vt:lpstr>
      <vt:lpstr>Where Do You Find the Most Current Systems?</vt:lpstr>
      <vt:lpstr>Product Categories</vt:lpstr>
      <vt:lpstr>Product Categories Cont.</vt:lpstr>
      <vt:lpstr>Product Categories Covering Products Used to Construct These Systems</vt:lpstr>
      <vt:lpstr>UL System Approach Joint Systems (XHBN)</vt:lpstr>
      <vt:lpstr>UL System Approach Continuity Head-of-Wall Systems (XHBO)</vt:lpstr>
      <vt:lpstr>UL System Approach Perimeter Fire-Containment Systems (XHDG)</vt:lpstr>
      <vt:lpstr>For the Contractor</vt:lpstr>
      <vt:lpstr>For the Code Official</vt:lpstr>
      <vt:lpstr>PowerPoint Presentation</vt:lpstr>
      <vt:lpstr>Rich Walke, Consultant to the FCIA Firestop Contractors International Association 4415 W. Harrison St., #540 Hillside, IL  60162 +1-708-202-1108</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Joints and Voids</dc:title>
  <dc:creator/>
  <cp:keywords/>
  <dc:description>Uses FCIA PowerPoint Template - 04222020</dc:description>
  <cp:lastModifiedBy/>
  <cp:revision>1</cp:revision>
  <dcterms:created xsi:type="dcterms:W3CDTF">2014-12-30T14:51:58Z</dcterms:created>
  <dcterms:modified xsi:type="dcterms:W3CDTF">2022-04-13T17:18:49Z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y fmtid="{D5CDD505-2E9C-101B-9397-08002B2CF9AE}" pid="3" name="ContentTypeId">
    <vt:lpwstr>0x010100B67A7AA592405B4A9C0651D5B5412EB6</vt:lpwstr>
  </property>
</Properties>
</file>