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7.jpg" ContentType="image/jpg"/>
  <Override PartName="/ppt/notesSlides/notesSlide1.xml" ContentType="application/vnd.openxmlformats-officedocument.presentationml.notesSlide+xml"/>
  <Override PartName="/ppt/media/image16.jpg" ContentType="image/jpg"/>
  <Override PartName="/ppt/media/image17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14"/>
  </p:notesMasterIdLst>
  <p:sldIdLst>
    <p:sldId id="4188" r:id="rId4"/>
    <p:sldId id="4184" r:id="rId5"/>
    <p:sldId id="4186" r:id="rId6"/>
    <p:sldId id="4179" r:id="rId7"/>
    <p:sldId id="4180" r:id="rId8"/>
    <p:sldId id="4134" r:id="rId9"/>
    <p:sldId id="4182" r:id="rId10"/>
    <p:sldId id="4181" r:id="rId11"/>
    <p:sldId id="4177" r:id="rId12"/>
    <p:sldId id="41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2" autoAdjust="0"/>
    <p:restoredTop sz="94660"/>
  </p:normalViewPr>
  <p:slideViewPr>
    <p:cSldViewPr snapToGrid="0">
      <p:cViewPr varScale="1">
        <p:scale>
          <a:sx n="97" d="100"/>
          <a:sy n="9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43884-A733-4588-AF85-9D6E45AB66E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1CF6-7B2E-4216-9BC6-52D1E2A0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5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ADCDB-F1B3-F42A-CA79-730C7818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3362CA1-0E6F-0E79-55B6-950C5B789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8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9F9BB-E8C0-4D16-A7C3-4F6A3452917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8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16F9420-7354-D212-96C3-872671C30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6913"/>
            <a:ext cx="6208712" cy="3494087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2EB2F3F-7F1E-191F-775B-11B48C402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22775"/>
            <a:ext cx="5486400" cy="419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The DIIM covers a lot. </a:t>
            </a:r>
          </a:p>
          <a:p>
            <a:pPr eaLnBrk="1" hangingPunct="1"/>
            <a:r>
              <a:rPr lang="en-US" altLang="en-US" dirty="0"/>
              <a:t>D is D-Design…code requirements, specifications, systems created by the manufacturers and selection by barrier management survey and installation contractors.  </a:t>
            </a:r>
          </a:p>
          <a:p>
            <a:pPr eaLnBrk="1" hangingPunct="1"/>
            <a:r>
              <a:rPr lang="en-US" altLang="en-US" dirty="0"/>
              <a:t>I is I-Installation – in new construction and in existing buildings, organizations qualified through management system programs (UL QFCP, FM 4991, etc.) and workers educated by manufacturers, associations.  </a:t>
            </a:r>
          </a:p>
          <a:p>
            <a:pPr eaLnBrk="1" hangingPunct="1"/>
            <a:r>
              <a:rPr lang="en-US" altLang="en-US" dirty="0"/>
              <a:t>I is I-Inspection – in new construction, inspection in accordance with ASTM E2171/ASTM E2393 Inspection Standards for firestopping as required by NFPA 1, International Building Code, NPFA 80 for dampers, doors and glazing,.</a:t>
            </a:r>
          </a:p>
          <a:p>
            <a:pPr eaLnBrk="1" hangingPunct="1"/>
            <a:r>
              <a:rPr lang="en-US" altLang="en-US" dirty="0"/>
              <a:t>M is Maintaining Protection – Maintaining fire-resistance as it was installed – so it works when called upon by fire. – in accordance with NFPA 1, NFPA 101, International Fire Code. </a:t>
            </a:r>
          </a:p>
        </p:txBody>
      </p:sp>
    </p:spTree>
    <p:extLst>
      <p:ext uri="{BB962C8B-B14F-4D97-AF65-F5344CB8AC3E}">
        <p14:creationId xmlns:p14="http://schemas.microsoft.com/office/powerpoint/2010/main" val="281727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28227D3-43C7-444B-99B3-05454FE82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8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9F9BB-E8C0-4D16-A7C3-4F6A3452917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8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A22E7DD-6697-4540-BAFC-6C7A1A84E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6913"/>
            <a:ext cx="6208712" cy="3494087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92723A6-A8EF-4359-A475-96E732301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22775"/>
            <a:ext cx="5486400" cy="419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The DIIM covers a lot. </a:t>
            </a:r>
          </a:p>
          <a:p>
            <a:pPr eaLnBrk="1" hangingPunct="1"/>
            <a:r>
              <a:rPr lang="en-US" altLang="en-US" dirty="0"/>
              <a:t>D is D-Design…code requirements, specifications, systems created by the manufacturers and selection by barrier management survey and installation contractors.  </a:t>
            </a:r>
          </a:p>
          <a:p>
            <a:pPr eaLnBrk="1" hangingPunct="1"/>
            <a:r>
              <a:rPr lang="en-US" altLang="en-US" dirty="0"/>
              <a:t>I is I-Installation – in new construction and in existing buildings, organizations qualified through management system programs (UL QFCP, FM 4991, etc.) and workers educated by manufacturers, associations.  </a:t>
            </a:r>
          </a:p>
          <a:p>
            <a:pPr eaLnBrk="1" hangingPunct="1"/>
            <a:r>
              <a:rPr lang="en-US" altLang="en-US" dirty="0"/>
              <a:t>I is I-Inspection – in new construction, inspection in accordance with ASTM E2171/ASTM E2393 Inspection Standards for firestopping as required by NFPA 1, International Building Code, NPFA 80 for dampers, doors and glazing,.</a:t>
            </a:r>
          </a:p>
          <a:p>
            <a:pPr eaLnBrk="1" hangingPunct="1"/>
            <a:r>
              <a:rPr lang="en-US" altLang="en-US" dirty="0"/>
              <a:t>M is Maintaining Protection – Maintaining fire-resistance as it was installed – so it works when called upon by fire. – in accordance with NFPA 1, NFPA 101, International Fire Code.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7D2A5F-452E-3B3D-A8BB-7AB45F4E02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E1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3814D-4504-4335-DDCB-4326559E26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3370" y="92"/>
            <a:ext cx="11665260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F0E16-827E-102E-D2C5-8E8CA60890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4" r="-1219"/>
          <a:stretch/>
        </p:blipFill>
        <p:spPr>
          <a:xfrm>
            <a:off x="4273152" y="4263376"/>
            <a:ext cx="3645694" cy="2613004"/>
          </a:xfrm>
          <a:prstGeom prst="rect">
            <a:avLst/>
          </a:prstGeom>
          <a:noFill/>
        </p:spPr>
      </p:pic>
      <p:pic>
        <p:nvPicPr>
          <p:cNvPr id="9" name="Picture 8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E81815A9-D716-0C78-2E69-042E4D8D25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10" name="Picture 9" descr="A gold number in a circle&#10;&#10;Description automatically generated">
            <a:extLst>
              <a:ext uri="{FF2B5EF4-FFF2-40B4-BE49-F238E27FC236}">
                <a16:creationId xmlns:a16="http://schemas.microsoft.com/office/drawing/2014/main" id="{F1532A31-AB1F-768E-BAE9-E5ABEF0AE9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687" y="6201479"/>
            <a:ext cx="591628" cy="59162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75F22-F48D-DFA7-CC22-D61D1E7D8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2200" y="2844800"/>
            <a:ext cx="10007600" cy="1419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5E61197-393F-A89C-4B7C-A330DAB82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1000" y="342900"/>
            <a:ext cx="11430000" cy="2197100"/>
          </a:xfrm>
        </p:spPr>
        <p:txBody>
          <a:bodyPr/>
          <a:lstStyle/>
          <a:p>
            <a:endParaRPr lang="en-AE"/>
          </a:p>
        </p:txBody>
      </p:sp>
      <p:pic>
        <p:nvPicPr>
          <p:cNvPr id="2" name="Picture 2" descr="National Fireproofing Contractors Association">
            <a:extLst>
              <a:ext uri="{FF2B5EF4-FFF2-40B4-BE49-F238E27FC236}">
                <a16:creationId xmlns:a16="http://schemas.microsoft.com/office/drawing/2014/main" id="{6DABE281-9CDC-BC89-6B68-9F3800FFA7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11"/>
          <a:stretch/>
        </p:blipFill>
        <p:spPr bwMode="auto">
          <a:xfrm>
            <a:off x="381000" y="6005385"/>
            <a:ext cx="190500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0428-71B3-9619-C55A-761474A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3D8BF-5AC7-B6B3-7200-0E978064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69507-E580-338B-71BD-2BC05C1B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0CC8A-DFD8-3BF0-D2CD-2F2E882B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E972B4F7-D918-E466-C4A4-6E1B9C5991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7A74C-07F4-FF66-D0F7-EB1AAE6AE6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218" y="4242589"/>
            <a:ext cx="3645724" cy="2615411"/>
          </a:xfrm>
          <a:prstGeom prst="rect">
            <a:avLst/>
          </a:prstGeom>
        </p:spPr>
      </p:pic>
      <p:pic>
        <p:nvPicPr>
          <p:cNvPr id="4098" name="Picture 2" descr="National Fireproofing Contractors Association">
            <a:extLst>
              <a:ext uri="{FF2B5EF4-FFF2-40B4-BE49-F238E27FC236}">
                <a16:creationId xmlns:a16="http://schemas.microsoft.com/office/drawing/2014/main" id="{220D258F-C2CA-A283-326E-FAEE07CB03B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11"/>
          <a:stretch/>
        </p:blipFill>
        <p:spPr bwMode="auto">
          <a:xfrm>
            <a:off x="8283290" y="6005385"/>
            <a:ext cx="190500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1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665566AC-48BE-9BBD-8A69-1374666F5D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E576A-7FD6-A31D-BFD2-B51C8A212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218" y="4242589"/>
            <a:ext cx="3645724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3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0428-71B3-9619-C55A-761474A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3D8BF-5AC7-B6B3-7200-0E978064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69507-E580-338B-71BD-2BC05C1B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0CC8A-DFD8-3BF0-D2CD-2F2E882B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E972B4F7-D918-E466-C4A4-6E1B9C5991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7A74C-07F4-FF66-D0F7-EB1AAE6AE6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218" y="4242589"/>
            <a:ext cx="3645724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665566AC-48BE-9BBD-8A69-1374666F5D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E576A-7FD6-A31D-BFD2-B51C8A212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218" y="4242589"/>
            <a:ext cx="3645724" cy="2615411"/>
          </a:xfrm>
          <a:prstGeom prst="rect">
            <a:avLst/>
          </a:prstGeom>
        </p:spPr>
      </p:pic>
      <p:pic>
        <p:nvPicPr>
          <p:cNvPr id="7" name="Picture 2" descr="National Fireproofing Contractors Association">
            <a:extLst>
              <a:ext uri="{FF2B5EF4-FFF2-40B4-BE49-F238E27FC236}">
                <a16:creationId xmlns:a16="http://schemas.microsoft.com/office/drawing/2014/main" id="{A9A2F6A7-A351-E163-1D87-8F5533E62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11"/>
          <a:stretch/>
        </p:blipFill>
        <p:spPr bwMode="auto">
          <a:xfrm>
            <a:off x="8283290" y="6005385"/>
            <a:ext cx="190500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8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9741-C0A9-21BF-788C-30E06363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21841-E62E-288D-8BF6-977B5FB3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1F52-E19A-7F80-76D1-4E6143B9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5EE0-05D6-E676-EC64-1E29C3EB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CFFE4-269E-EA1B-93F8-0A771F8D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9B683-6E6F-9E29-ADF1-322C77B5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ECC0-3A91-263F-A54A-80349DC8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49A91-50A8-1178-2A33-8DC566BFD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4AE7A-39F3-CB56-04BA-62C03A66C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7C67F-EF05-771C-3FE5-41531988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B4DD-E6ED-22BB-C98C-4FA26F69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FB35-2A05-0E79-61B5-2CCA2395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41EB-4C44-B070-D038-3FF22043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D3D16-9A15-2D99-2D17-9DEABF8D2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FF1D-632F-2867-299B-2CC79339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4864C-99FE-3903-44F2-150F2C58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DF2E3-E9CC-4B50-900C-3E49F89E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2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B2555-10E2-C654-C195-AC5AF22DC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5D453-370D-6DC4-55E9-2C73BFFA4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34E76-6D75-99BC-845E-61B39804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0EE2-DA3D-3E9A-74A5-A65A35D5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35A0F-9E67-66B7-0EB8-CB1098A6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6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45EE23-ECE3-44DC-A4E5-A106D2EC49F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5669280"/>
            <a:ext cx="12188370" cy="10972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8339" y="6217921"/>
            <a:ext cx="914638" cy="273049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BD0973-38CA-4A11-85AA-1E8C783B1FDD}"/>
              </a:ext>
            </a:extLst>
          </p:cNvPr>
          <p:cNvSpPr/>
          <p:nvPr userDrawn="1"/>
        </p:nvSpPr>
        <p:spPr>
          <a:xfrm>
            <a:off x="5419206" y="6033254"/>
            <a:ext cx="150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FCIA 2025</a:t>
            </a:r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8489AC-2B68-4FF1-BAC3-8E27D292CB80}"/>
              </a:ext>
            </a:extLst>
          </p:cNvPr>
          <p:cNvSpPr/>
          <p:nvPr userDrawn="1"/>
        </p:nvSpPr>
        <p:spPr>
          <a:xfrm>
            <a:off x="4115872" y="1463040"/>
            <a:ext cx="4115872" cy="3657600"/>
          </a:xfrm>
          <a:prstGeom prst="actionButtonHelp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574ED-16AB-423E-9ACC-3F9503034789}"/>
              </a:ext>
            </a:extLst>
          </p:cNvPr>
          <p:cNvSpPr txBox="1"/>
          <p:nvPr userDrawn="1"/>
        </p:nvSpPr>
        <p:spPr>
          <a:xfrm>
            <a:off x="4573191" y="457200"/>
            <a:ext cx="3201234" cy="731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902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948DAD6-DF58-423A-BBC5-D9B5D5B0734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5669280"/>
            <a:ext cx="12188370" cy="10972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8339" y="6217921"/>
            <a:ext cx="914638" cy="273049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957" y="1920240"/>
            <a:ext cx="9600837" cy="32004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Closing Slide</a:t>
            </a:r>
            <a:endParaRPr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56B1AC-CABF-4F08-8EF4-0DB11C604F95}"/>
              </a:ext>
            </a:extLst>
          </p:cNvPr>
          <p:cNvSpPr/>
          <p:nvPr userDrawn="1"/>
        </p:nvSpPr>
        <p:spPr>
          <a:xfrm>
            <a:off x="5259170" y="6033254"/>
            <a:ext cx="182927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FCIA 2025</a:t>
            </a:r>
          </a:p>
        </p:txBody>
      </p:sp>
    </p:spTree>
    <p:extLst>
      <p:ext uri="{BB962C8B-B14F-4D97-AF65-F5344CB8AC3E}">
        <p14:creationId xmlns:p14="http://schemas.microsoft.com/office/powerpoint/2010/main" val="41161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E3EE53-3D70-0196-38C7-61242A503A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E1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65D1A-AB2A-2117-189B-37485A378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3370" y="92"/>
            <a:ext cx="11665260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D23DC-72A2-3C55-B9C2-7CACE85AF2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4" r="-1219"/>
          <a:stretch/>
        </p:blipFill>
        <p:spPr>
          <a:xfrm>
            <a:off x="4273152" y="4263376"/>
            <a:ext cx="3645694" cy="2613004"/>
          </a:xfrm>
          <a:prstGeom prst="rect">
            <a:avLst/>
          </a:prstGeom>
          <a:noFill/>
        </p:spPr>
      </p:pic>
      <p:pic>
        <p:nvPicPr>
          <p:cNvPr id="9" name="Picture 8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6FE88718-89CC-057E-E8A6-51159D9BD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18" name="Picture 17" descr="A gold number in a circle&#10;&#10;Description automatically generated">
            <a:extLst>
              <a:ext uri="{FF2B5EF4-FFF2-40B4-BE49-F238E27FC236}">
                <a16:creationId xmlns:a16="http://schemas.microsoft.com/office/drawing/2014/main" id="{DAD54332-B2B7-9D9B-73C0-F127FFCF76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687" y="6201479"/>
            <a:ext cx="591628" cy="59162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0CFA073-6B89-DFA8-786E-10A02B6DA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1320800"/>
            <a:ext cx="6489700" cy="280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0D6079F-BC31-A82D-94C5-2C0688D5E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80500" y="2260600"/>
            <a:ext cx="1511300" cy="1422400"/>
          </a:xfrm>
        </p:spPr>
        <p:txBody>
          <a:bodyPr/>
          <a:lstStyle/>
          <a:p>
            <a:endParaRPr lang="en-AE"/>
          </a:p>
        </p:txBody>
      </p:sp>
      <p:pic>
        <p:nvPicPr>
          <p:cNvPr id="2" name="Picture 2" descr="National Fireproofing Contractors Association">
            <a:extLst>
              <a:ext uri="{FF2B5EF4-FFF2-40B4-BE49-F238E27FC236}">
                <a16:creationId xmlns:a16="http://schemas.microsoft.com/office/drawing/2014/main" id="{152AF4A7-7CB9-6DD7-A838-B7E598D36D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11"/>
          <a:stretch/>
        </p:blipFill>
        <p:spPr bwMode="auto">
          <a:xfrm>
            <a:off x="263368" y="6005385"/>
            <a:ext cx="190500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14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957" y="4389120"/>
            <a:ext cx="9603701" cy="109728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877C3F-F971-4E84-B122-6C108F634D2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5669280"/>
            <a:ext cx="12188370" cy="10972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4DC88-C44D-408C-A3D5-252CDC2DE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958" y="914400"/>
            <a:ext cx="7317105" cy="3383280"/>
          </a:xfrm>
        </p:spPr>
        <p:txBody>
          <a:bodyPr lIns="91440" tIns="45720" rIns="91440" bIns="45720"/>
          <a:lstStyle/>
          <a:p>
            <a:r>
              <a:rPr lang="en-US" b="1" dirty="0"/>
              <a:t>Firestopping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90C202-F0CE-40C7-8C29-4E908C71D9BA}"/>
              </a:ext>
            </a:extLst>
          </p:cNvPr>
          <p:cNvSpPr/>
          <p:nvPr userDrawn="1"/>
        </p:nvSpPr>
        <p:spPr>
          <a:xfrm>
            <a:off x="5419206" y="6033254"/>
            <a:ext cx="150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FCIA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DF274-DFF2-4D73-9554-7E23E800B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6751" y="6080761"/>
            <a:ext cx="91463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638" y="4389120"/>
            <a:ext cx="10518339" cy="109728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877C3F-F971-4E84-B122-6C108F634D2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5669280"/>
            <a:ext cx="12188370" cy="109728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5C9BEDFF-49B6-4D98-B50E-41D6FEE8F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638" y="914400"/>
            <a:ext cx="3201234" cy="338328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3E9E920-BF3E-401A-889C-B05E731F05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0015" y="914400"/>
            <a:ext cx="5487829" cy="3383280"/>
          </a:xfrm>
        </p:spPr>
        <p:txBody>
          <a:bodyPr anchor="ctr">
            <a:normAutofit/>
          </a:bodyPr>
          <a:lstStyle>
            <a:lvl1pPr marL="0" indent="0">
              <a:buFont typeface="Symbol" panose="05050102010706020507" pitchFamily="18" charset="2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>
              <a:defRPr/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</a:p>
          <a:p>
            <a:pPr>
              <a:defRPr/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Inspection </a:t>
            </a:r>
          </a:p>
          <a:p>
            <a:pPr>
              <a:defRPr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Maintenance &amp; Management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541FD48-AB4E-4289-A584-A457D07B43D7}"/>
              </a:ext>
            </a:extLst>
          </p:cNvPr>
          <p:cNvCxnSpPr>
            <a:cxnSpLocks/>
          </p:cNvCxnSpPr>
          <p:nvPr userDrawn="1"/>
        </p:nvCxnSpPr>
        <p:spPr>
          <a:xfrm>
            <a:off x="4342943" y="1097280"/>
            <a:ext cx="0" cy="2743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FA849C0-6DA2-42F4-B60C-B39BEC73D025}"/>
              </a:ext>
            </a:extLst>
          </p:cNvPr>
          <p:cNvSpPr/>
          <p:nvPr userDrawn="1"/>
        </p:nvSpPr>
        <p:spPr>
          <a:xfrm>
            <a:off x="5419206" y="6033254"/>
            <a:ext cx="150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FCIA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F05F78-62B1-464B-949A-B22D13B36B24}"/>
              </a:ext>
            </a:extLst>
          </p:cNvPr>
          <p:cNvSpPr/>
          <p:nvPr userDrawn="1"/>
        </p:nvSpPr>
        <p:spPr>
          <a:xfrm>
            <a:off x="9144794" y="6033254"/>
            <a:ext cx="182927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042BB-AFC4-408A-B7CE-31123BB0F1E2}"/>
              </a:ext>
            </a:extLst>
          </p:cNvPr>
          <p:cNvSpPr/>
          <p:nvPr userDrawn="1"/>
        </p:nvSpPr>
        <p:spPr>
          <a:xfrm>
            <a:off x="9146382" y="6035040"/>
            <a:ext cx="201220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26, 2025</a:t>
            </a:r>
          </a:p>
        </p:txBody>
      </p:sp>
    </p:spTree>
    <p:extLst>
      <p:ext uri="{BB962C8B-B14F-4D97-AF65-F5344CB8AC3E}">
        <p14:creationId xmlns:p14="http://schemas.microsoft.com/office/powerpoint/2010/main" val="41846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638" y="6217921"/>
            <a:ext cx="1829276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1234" y="6217921"/>
            <a:ext cx="6859786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Text Slide</a:t>
            </a:r>
            <a:endParaRPr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1BE086B1-879D-4B1E-9B9B-007BCB4AF1C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14638" y="1371600"/>
            <a:ext cx="10518339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76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Photo Slide</a:t>
            </a:r>
            <a:endParaRPr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B8FB43D-DB29-4B08-B9B5-7B8CCA6C4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057936" y="1463040"/>
            <a:ext cx="8231744" cy="457200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4FF1146-BC31-41A9-852D-25EF027BBE6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14638" y="1371600"/>
            <a:ext cx="10518339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97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4DF2C-917E-4E65-AA50-E37AEA79BEB1}"/>
              </a:ext>
            </a:extLst>
          </p:cNvPr>
          <p:cNvSpPr txBox="1"/>
          <p:nvPr userDrawn="1"/>
        </p:nvSpPr>
        <p:spPr>
          <a:xfrm>
            <a:off x="1527446" y="3152894"/>
            <a:ext cx="960370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sz="1800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02687F-DCE6-4494-B8D0-DC0FE9D829E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371957" y="731520"/>
            <a:ext cx="9603701" cy="530352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8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Text Slide</a:t>
            </a:r>
            <a:endParaRPr dirty="0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4FF1146-BC31-41A9-852D-25EF027BBE6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14638" y="1371600"/>
            <a:ext cx="10518339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82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B90863-CBFD-4A48-9D86-43E440EBA273}"/>
              </a:ext>
            </a:extLst>
          </p:cNvPr>
          <p:cNvSpPr/>
          <p:nvPr userDrawn="1"/>
        </p:nvSpPr>
        <p:spPr>
          <a:xfrm>
            <a:off x="1" y="6126480"/>
            <a:ext cx="12192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638" y="182880"/>
            <a:ext cx="10518339" cy="10972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Section Break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638" y="1463040"/>
            <a:ext cx="10518339" cy="4572000"/>
          </a:xfrm>
        </p:spPr>
        <p:txBody>
          <a:bodyPr anchor="ctr">
            <a:noAutofit/>
          </a:bodyPr>
          <a:lstStyle>
            <a:lvl1pPr algn="l">
              <a:defRPr sz="4800" b="0" i="0" cap="none" baseline="0"/>
            </a:lvl1pPr>
          </a:lstStyle>
          <a:p>
            <a:r>
              <a:rPr lang="en-US" dirty="0"/>
              <a:t>Click to edit Master Section Break Slide</a:t>
            </a:r>
            <a:endParaRPr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12C5B72-3EB7-443B-B6FE-92F2CF0D0B1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14638" y="1371600"/>
            <a:ext cx="10518339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97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2467" y="1463040"/>
            <a:ext cx="5030510" cy="457200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638" y="1463040"/>
            <a:ext cx="5030510" cy="457200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638" y="182880"/>
            <a:ext cx="10518339" cy="1097280"/>
          </a:xfrm>
        </p:spPr>
        <p:txBody>
          <a:bodyPr/>
          <a:lstStyle/>
          <a:p>
            <a:r>
              <a:rPr lang="en-US" dirty="0"/>
              <a:t>Click to edit Master Text Slide</a:t>
            </a:r>
            <a:endParaRPr dirty="0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71C78133-04C8-41F4-84C4-7734344236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14638" y="1371600"/>
            <a:ext cx="10518339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50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2467" y="2560320"/>
            <a:ext cx="5030510" cy="34747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2467" y="1463040"/>
            <a:ext cx="5030510" cy="9144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Slide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638" y="2560320"/>
            <a:ext cx="5030510" cy="34747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638" y="1463040"/>
            <a:ext cx="5030510" cy="9144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638" y="182880"/>
            <a:ext cx="10518339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Text Slide</a:t>
            </a:r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D3F60-9487-486B-AEDA-3CF40C153BE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14638" y="1371600"/>
            <a:ext cx="10518339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38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7D2A5F-452E-3B3D-A8BB-7AB45F4E02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E1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3814D-4504-4335-DDCB-4326559E26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3370" y="92"/>
            <a:ext cx="11665260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F0E16-827E-102E-D2C5-8E8CA60890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4" r="-1219"/>
          <a:stretch/>
        </p:blipFill>
        <p:spPr>
          <a:xfrm>
            <a:off x="4273152" y="4263376"/>
            <a:ext cx="3645694" cy="2613004"/>
          </a:xfrm>
          <a:prstGeom prst="rect">
            <a:avLst/>
          </a:prstGeom>
          <a:noFill/>
        </p:spPr>
      </p:pic>
      <p:pic>
        <p:nvPicPr>
          <p:cNvPr id="9" name="Picture 8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E81815A9-D716-0C78-2E69-042E4D8D25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10" name="Picture 9" descr="A gold number in a circle&#10;&#10;Description automatically generated">
            <a:extLst>
              <a:ext uri="{FF2B5EF4-FFF2-40B4-BE49-F238E27FC236}">
                <a16:creationId xmlns:a16="http://schemas.microsoft.com/office/drawing/2014/main" id="{F1532A31-AB1F-768E-BAE9-E5ABEF0AE9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687" y="6201479"/>
            <a:ext cx="591628" cy="59162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75F22-F48D-DFA7-CC22-D61D1E7D8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2200" y="2844800"/>
            <a:ext cx="10007600" cy="1419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5E61197-393F-A89C-4B7C-A330DAB82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1000" y="342900"/>
            <a:ext cx="11430000" cy="2197100"/>
          </a:xfrm>
        </p:spPr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6621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87829" y="548640"/>
            <a:ext cx="5945148" cy="54864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638" y="4663440"/>
            <a:ext cx="4115872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638" y="2560320"/>
            <a:ext cx="4115872" cy="18288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Text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2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638" y="4663440"/>
            <a:ext cx="4115872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638" y="2560320"/>
            <a:ext cx="4115872" cy="18288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Text Slide</a:t>
            </a:r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D6C67E9-B0C0-4E21-98B7-D1884678E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7829" y="548640"/>
            <a:ext cx="5945148" cy="548640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5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Text Slide</a:t>
            </a:r>
            <a:endParaRPr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854D0EBF-F962-4750-A963-8749274D0F8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14638" y="1371600"/>
            <a:ext cx="10518339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29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637" y="548640"/>
            <a:ext cx="8689063" cy="5486400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061020" y="548640"/>
            <a:ext cx="1371957" cy="5486400"/>
          </a:xfrm>
        </p:spPr>
        <p:txBody>
          <a:bodyPr vert="eaVert">
            <a:noAutofit/>
          </a:bodyPr>
          <a:lstStyle/>
          <a:p>
            <a:r>
              <a:rPr lang="en-US" dirty="0"/>
              <a:t>Click to edit Master Text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45EE23-ECE3-44DC-A4E5-A106D2EC49F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5669280"/>
            <a:ext cx="12188370" cy="10972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8339" y="6217921"/>
            <a:ext cx="914638" cy="273049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BD0973-38CA-4A11-85AA-1E8C783B1FDD}"/>
              </a:ext>
            </a:extLst>
          </p:cNvPr>
          <p:cNvSpPr/>
          <p:nvPr userDrawn="1"/>
        </p:nvSpPr>
        <p:spPr>
          <a:xfrm>
            <a:off x="5419206" y="6033254"/>
            <a:ext cx="150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FCIA 2025</a:t>
            </a:r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8489AC-2B68-4FF1-BAC3-8E27D292CB80}"/>
              </a:ext>
            </a:extLst>
          </p:cNvPr>
          <p:cNvSpPr/>
          <p:nvPr userDrawn="1"/>
        </p:nvSpPr>
        <p:spPr>
          <a:xfrm>
            <a:off x="4115872" y="1463040"/>
            <a:ext cx="4115872" cy="3657600"/>
          </a:xfrm>
          <a:prstGeom prst="actionButtonHelp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574ED-16AB-423E-9ACC-3F9503034789}"/>
              </a:ext>
            </a:extLst>
          </p:cNvPr>
          <p:cNvSpPr txBox="1"/>
          <p:nvPr userDrawn="1"/>
        </p:nvSpPr>
        <p:spPr>
          <a:xfrm>
            <a:off x="4573191" y="457200"/>
            <a:ext cx="3201234" cy="731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8546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948DAD6-DF58-423A-BBC5-D9B5D5B0734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5669280"/>
            <a:ext cx="12188370" cy="10972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8339" y="6217921"/>
            <a:ext cx="914638" cy="273049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957" y="1920240"/>
            <a:ext cx="9600837" cy="32004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Closing Slide</a:t>
            </a:r>
            <a:endParaRPr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56B1AC-CABF-4F08-8EF4-0DB11C604F95}"/>
              </a:ext>
            </a:extLst>
          </p:cNvPr>
          <p:cNvSpPr/>
          <p:nvPr userDrawn="1"/>
        </p:nvSpPr>
        <p:spPr>
          <a:xfrm>
            <a:off x="5259170" y="6033254"/>
            <a:ext cx="182927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FCIA 2025</a:t>
            </a:r>
          </a:p>
        </p:txBody>
      </p:sp>
    </p:spTree>
    <p:extLst>
      <p:ext uri="{BB962C8B-B14F-4D97-AF65-F5344CB8AC3E}">
        <p14:creationId xmlns:p14="http://schemas.microsoft.com/office/powerpoint/2010/main" val="503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C70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609600" y="1371600"/>
            <a:ext cx="109728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914400" y="1371600"/>
            <a:ext cx="10515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182563"/>
            <a:ext cx="10515600" cy="1096962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0"/>
          </p:nvPr>
        </p:nvSpPr>
        <p:spPr>
          <a:xfrm>
            <a:off x="914400" y="1463040"/>
            <a:ext cx="10515600" cy="4572000"/>
          </a:xfrm>
          <a:prstGeom prst="rect">
            <a:avLst/>
          </a:prstGeom>
          <a:noFill/>
        </p:spPr>
        <p:txBody>
          <a:bodyPr/>
          <a:lstStyle>
            <a:lvl1pPr marL="228531" indent="-228531">
              <a:spcBef>
                <a:spcPts val="600"/>
              </a:spcBef>
              <a:defRPr kern="100" baseline="0">
                <a:solidFill>
                  <a:schemeClr val="bg1"/>
                </a:solidFill>
              </a:defRPr>
            </a:lvl1pPr>
            <a:lvl2pPr marL="517370" indent="-164543">
              <a:spcBef>
                <a:spcPts val="600"/>
              </a:spcBef>
              <a:buFont typeface="Arial" pitchFamily="34" charset="0"/>
              <a:buChar char="•"/>
              <a:defRPr kern="100" baseline="0">
                <a:solidFill>
                  <a:schemeClr val="bg1"/>
                </a:solidFill>
              </a:defRPr>
            </a:lvl2pPr>
            <a:lvl3pPr marL="740442" indent="-146260">
              <a:spcBef>
                <a:spcPts val="600"/>
              </a:spcBef>
              <a:buFont typeface="Arial" pitchFamily="34" charset="0"/>
              <a:buChar char="•"/>
              <a:defRPr kern="100" baseline="0">
                <a:solidFill>
                  <a:schemeClr val="bg1"/>
                </a:solidFill>
              </a:defRPr>
            </a:lvl3pPr>
            <a:lvl4pPr marL="961736" indent="-127978">
              <a:spcBef>
                <a:spcPts val="600"/>
              </a:spcBef>
              <a:buFont typeface="Arial" pitchFamily="34" charset="0"/>
              <a:buChar char="•"/>
              <a:defRPr kern="100" baseline="0">
                <a:solidFill>
                  <a:schemeClr val="bg1"/>
                </a:solidFill>
              </a:defRPr>
            </a:lvl4pPr>
            <a:lvl5pPr marL="1212486" indent="-118836">
              <a:spcBef>
                <a:spcPts val="600"/>
              </a:spcBef>
              <a:buFont typeface="Arial" pitchFamily="34" charset="0"/>
              <a:buChar char="•"/>
              <a:defRPr sz="1799" kern="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126480"/>
            <a:ext cx="12192000" cy="7315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12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399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 bwMode="auto">
          <a:xfrm>
            <a:off x="11216640" y="6217920"/>
            <a:ext cx="853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accent1"/>
                </a:solidFill>
                <a:latin typeface="Arial" charset="0"/>
                <a:ea typeface="Osaka" pitchFamily="1" charset="-128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Osaka" pitchFamily="1" charset="-128"/>
                <a:cs typeface="+mn-cs"/>
              </a:defRPr>
            </a:lvl9pPr>
          </a:lstStyle>
          <a:p>
            <a:pPr>
              <a:defRPr/>
            </a:pPr>
            <a:fld id="{EED3C4B6-9FEB-467B-A209-DB0007C891D9}" type="slidenum">
              <a:rPr lang="en-US" sz="1799" smtClean="0"/>
              <a:pPr>
                <a:defRPr/>
              </a:pPr>
              <a:t>‹#›</a:t>
            </a:fld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323373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286" y="493713"/>
            <a:ext cx="10881783" cy="5867400"/>
          </a:xfrm>
          <a:prstGeom prst="rect">
            <a:avLst/>
          </a:prstGeom>
          <a:solidFill>
            <a:schemeClr val="bg1"/>
          </a:solidFill>
          <a:ln w="12700">
            <a:solidFill>
              <a:srgbClr val="D2001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799">
              <a:solidFill>
                <a:srgbClr val="000000"/>
              </a:solidFill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gray">
          <a:xfrm>
            <a:off x="-2448983" y="3"/>
            <a:ext cx="231986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  <a:p>
            <a:pPr algn="r" eaLnBrk="1" hangingPunct="1">
              <a:buFont typeface="+mj-lt"/>
              <a:buNone/>
              <a:defRPr/>
            </a:pPr>
            <a:endParaRPr lang="en-GB" altLang="en-US" sz="1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06442"/>
            <a:ext cx="9619200" cy="756000"/>
          </a:xfrm>
        </p:spPr>
        <p:txBody>
          <a:bodyPr/>
          <a:lstStyle>
            <a:lvl1pPr>
              <a:defRPr>
                <a:solidFill>
                  <a:srgbClr val="E0002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308098" y="1958977"/>
            <a:ext cx="9609601" cy="3917951"/>
          </a:xfrm>
        </p:spPr>
        <p:txBody>
          <a:bodyPr/>
          <a:lstStyle>
            <a:lvl1pPr marL="233930" indent="-233930">
              <a:buFont typeface="Wingdings 2" pitchFamily="18" charset="2"/>
              <a:buChar char="¢"/>
              <a:defRPr/>
            </a:lvl1pPr>
            <a:lvl2pPr marL="467860" indent="-215935">
              <a:buFont typeface="Wingdings 2" pitchFamily="18" charset="2"/>
              <a:buChar char="¢"/>
              <a:defRPr sz="1400"/>
            </a:lvl2pPr>
            <a:lvl3pPr marL="698190" indent="-215935">
              <a:buFont typeface="Wingdings 2" pitchFamily="18" charset="2"/>
              <a:buChar char="¢"/>
              <a:defRPr sz="1200"/>
            </a:lvl3pPr>
            <a:lvl4pPr marL="928521" indent="-215835">
              <a:buFont typeface="Wingdings 2" pitchFamily="18" charset="2"/>
              <a:buChar char="¢"/>
              <a:defRPr/>
            </a:lvl4pPr>
            <a:lvl5pPr marL="1158852" indent="-215935">
              <a:buFont typeface="Wingdings 2" pitchFamily="18" charset="2"/>
              <a:buChar char="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D20014"/>
                </a:solidFill>
              </a:defRPr>
            </a:lvl1pPr>
          </a:lstStyle>
          <a:p>
            <a:pPr>
              <a:defRPr/>
            </a:pPr>
            <a:r>
              <a:rPr lang="en-GB"/>
              <a:t>The ROCKWOOL presentation - the Group in general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376E-4ABF-4385-B5FB-D922FDEF896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914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445008"/>
            <a:ext cx="10205720" cy="56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790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94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E3EE53-3D70-0196-38C7-61242A503A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E1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65D1A-AB2A-2117-189B-37485A378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3370" y="92"/>
            <a:ext cx="11665260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D23DC-72A2-3C55-B9C2-7CACE85AF2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4" r="-1219"/>
          <a:stretch/>
        </p:blipFill>
        <p:spPr>
          <a:xfrm>
            <a:off x="4273152" y="4263376"/>
            <a:ext cx="3645694" cy="2613004"/>
          </a:xfrm>
          <a:prstGeom prst="rect">
            <a:avLst/>
          </a:prstGeom>
          <a:noFill/>
        </p:spPr>
      </p:pic>
      <p:pic>
        <p:nvPicPr>
          <p:cNvPr id="9" name="Picture 8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6FE88718-89CC-057E-E8A6-51159D9BD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6254496"/>
            <a:ext cx="1779677" cy="530352"/>
          </a:xfrm>
          <a:prstGeom prst="rect">
            <a:avLst/>
          </a:prstGeom>
        </p:spPr>
      </p:pic>
      <p:pic>
        <p:nvPicPr>
          <p:cNvPr id="18" name="Picture 17" descr="A gold number in a circle&#10;&#10;Description automatically generated">
            <a:extLst>
              <a:ext uri="{FF2B5EF4-FFF2-40B4-BE49-F238E27FC236}">
                <a16:creationId xmlns:a16="http://schemas.microsoft.com/office/drawing/2014/main" id="{DAD54332-B2B7-9D9B-73C0-F127FFCF76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687" y="6201479"/>
            <a:ext cx="591628" cy="59162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0CFA073-6B89-DFA8-786E-10A02B6DA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1320800"/>
            <a:ext cx="6489700" cy="280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0D6079F-BC31-A82D-94C5-2C0688D5E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80500" y="2260600"/>
            <a:ext cx="1511300" cy="1422400"/>
          </a:xfrm>
        </p:spPr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94154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8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7087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70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7B22-3941-96C6-68BF-3E358BEFA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7B10C-70B1-3728-AF47-7A53044C4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120BF-3BB2-9BA6-C324-5864ADD0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96AC-B7E8-55E1-7465-A14AF1F4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046E-9813-BB0E-3051-A0A08244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1B3B-6C4A-7085-89DD-FA941565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30C7F-EAC7-4CE7-C44F-D6453A33E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50B8-472A-95E6-0B53-3DA7FC9F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149B-EE9B-DC0E-9932-89AF9A62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BF5DC-C933-1A8A-A709-9E8B7BCB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and red text with a black background&#10;&#10;Description automatically generated">
            <a:extLst>
              <a:ext uri="{FF2B5EF4-FFF2-40B4-BE49-F238E27FC236}">
                <a16:creationId xmlns:a16="http://schemas.microsoft.com/office/drawing/2014/main" id="{4CC52CCA-C311-1E5C-C44E-55C7DC33C8E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17602"/>
            <a:ext cx="1779676" cy="530352"/>
          </a:xfrm>
          <a:prstGeom prst="rect">
            <a:avLst/>
          </a:prstGeom>
        </p:spPr>
      </p:pic>
      <p:pic>
        <p:nvPicPr>
          <p:cNvPr id="8" name="Picture 7" descr="A gold number in a circle&#10;&#10;Description automatically generated">
            <a:extLst>
              <a:ext uri="{FF2B5EF4-FFF2-40B4-BE49-F238E27FC236}">
                <a16:creationId xmlns:a16="http://schemas.microsoft.com/office/drawing/2014/main" id="{2BAE9893-8013-261B-FAAC-70AF8B877BC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302" y="6156326"/>
            <a:ext cx="591628" cy="5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3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5AEC-B72B-E473-644C-026980BC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646FD-6E52-82EF-FBC3-E4914B88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DFA9A-901E-E4C6-206D-061B9525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6510-3DC0-6E42-4A75-4B64F62C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D4CA4-6290-B9B1-442F-E72653E7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5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7E46-16D5-1B52-E8C9-755613D2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7097-68B4-EEA8-912D-512566F84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3466D-61E0-0003-ABCB-BACC8896C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3374E-C7C9-0E9D-1578-D08510AD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8C4F4-EF23-3068-BB31-CB4B3575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C9E97-FCAC-AAA4-FEA3-862D9375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E735-A145-DAC9-1334-6A256238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712F0-B6DC-EAA2-ED57-17B61EFC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C8A43-8D2C-AAC1-4CB3-BA86F95FC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4A60-010A-0E34-2E84-38FBE6194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4DB18-4DC5-2108-3EA2-8ED6DFE3E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7AAEF-F511-3AD7-C3D3-51431499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27B5E-BD55-75AB-565E-9CAA3BA3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76BBE-6F49-173E-6AD1-FB8BCB19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17CEC-D8D3-2259-389D-F620DF1F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3AE02-F0B7-F897-1D16-CA1CF647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788A-4A39-4813-C9A8-4CA6FDFF1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CF3105-68A5-4DA0-9C84-C7CEB3DCE66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1008B-DFAF-19EF-A5A9-A0C0759B2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392B-228B-80BE-CF6C-CF42F64F4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771BD2-5F2F-4405-B02A-65976A1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638" y="6217921"/>
            <a:ext cx="1829276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1234" y="6217920"/>
            <a:ext cx="6859786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6751" y="6217921"/>
            <a:ext cx="91463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638" y="1463040"/>
            <a:ext cx="1051833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638" y="182880"/>
            <a:ext cx="10518339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38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1208" indent="-164592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9808" indent="-11271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8375" indent="-10972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7864" indent="-10972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137160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0" y="0"/>
                </a:moveTo>
                <a:lnTo>
                  <a:pt x="1051560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139" y="170688"/>
            <a:ext cx="10205720" cy="1115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3130" y="1497076"/>
            <a:ext cx="10365739" cy="356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11928" y="6245858"/>
            <a:ext cx="249554" cy="22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5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CIA.or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CIA.or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26B8F5-2095-D2A3-77AE-469EFAA90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04E6159-2F86-7475-054D-CFC4F595217E}"/>
              </a:ext>
            </a:extLst>
          </p:cNvPr>
          <p:cNvSpPr/>
          <p:nvPr/>
        </p:nvSpPr>
        <p:spPr>
          <a:xfrm>
            <a:off x="9587361" y="5772913"/>
            <a:ext cx="2285396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A9A7D5B-BC49-5EAA-F0D9-5F2B8CDF3D8D}"/>
              </a:ext>
            </a:extLst>
          </p:cNvPr>
          <p:cNvSpPr txBox="1"/>
          <p:nvPr/>
        </p:nvSpPr>
        <p:spPr>
          <a:xfrm>
            <a:off x="6759364" y="5651626"/>
            <a:ext cx="233807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STUFF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INFO@FCIA.org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7BD777-DC47-A279-8AC8-4069639D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558041-5487-5E5C-A4CC-2000800C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82" t="35480" r="67772" b="4785"/>
          <a:stretch>
            <a:fillRect/>
          </a:stretch>
        </p:blipFill>
        <p:spPr>
          <a:xfrm>
            <a:off x="-2" y="0"/>
            <a:ext cx="6318980" cy="687315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BC90B9-E765-972A-4E96-8FDF7CB20E96}"/>
              </a:ext>
            </a:extLst>
          </p:cNvPr>
          <p:cNvSpPr txBox="1">
            <a:spLocks/>
          </p:cNvSpPr>
          <p:nvPr/>
        </p:nvSpPr>
        <p:spPr>
          <a:xfrm>
            <a:off x="6482792" y="2250967"/>
            <a:ext cx="5545394" cy="1828800"/>
          </a:xfrm>
          <a:prstGeom prst="rect">
            <a:avLst/>
          </a:prstGeom>
          <a:ln/>
        </p:spPr>
        <p:txBody>
          <a:bodyPr vert="horz" lIns="91416" tIns="45708" rIns="91416" bIns="45708" rtlCol="0" anchor="t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Wayne Barrow, CFPS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VeriCon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FCIA Inspection Committee Member</a:t>
            </a:r>
          </a:p>
        </p:txBody>
      </p:sp>
    </p:spTree>
    <p:extLst>
      <p:ext uri="{BB962C8B-B14F-4D97-AF65-F5344CB8AC3E}">
        <p14:creationId xmlns:p14="http://schemas.microsoft.com/office/powerpoint/2010/main" val="187496638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1F0542-E9C7-2364-D996-38497E8E4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02C29D8-3A12-E4E5-2A67-D87D27797129}"/>
              </a:ext>
            </a:extLst>
          </p:cNvPr>
          <p:cNvSpPr/>
          <p:nvPr/>
        </p:nvSpPr>
        <p:spPr>
          <a:xfrm>
            <a:off x="9587361" y="5772913"/>
            <a:ext cx="2285396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03F555F-A680-4C72-79A4-9AB2924E3100}"/>
              </a:ext>
            </a:extLst>
          </p:cNvPr>
          <p:cNvSpPr txBox="1"/>
          <p:nvPr/>
        </p:nvSpPr>
        <p:spPr>
          <a:xfrm>
            <a:off x="6759364" y="5651626"/>
            <a:ext cx="233807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STUFF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INFO@FCIA.org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3FD475F-3342-0B05-843E-3DE07442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6CE35-BE60-985F-8BC4-3218837BA4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82" t="35480" r="67772" b="4785"/>
          <a:stretch>
            <a:fillRect/>
          </a:stretch>
        </p:blipFill>
        <p:spPr>
          <a:xfrm>
            <a:off x="-2" y="0"/>
            <a:ext cx="6318980" cy="687315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800A63-A358-5804-E57D-9B260A4748A1}"/>
              </a:ext>
            </a:extLst>
          </p:cNvPr>
          <p:cNvSpPr txBox="1">
            <a:spLocks/>
          </p:cNvSpPr>
          <p:nvPr/>
        </p:nvSpPr>
        <p:spPr>
          <a:xfrm>
            <a:off x="6482792" y="2250967"/>
            <a:ext cx="5545394" cy="1828800"/>
          </a:xfrm>
          <a:prstGeom prst="rect">
            <a:avLst/>
          </a:prstGeom>
          <a:ln/>
        </p:spPr>
        <p:txBody>
          <a:bodyPr vert="horz" lIns="91416" tIns="45708" rIns="91416" bIns="45708" rtlCol="0" anchor="t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Wayne Barrow, CFPS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VeriCon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FCIA Inspection Committee Member</a:t>
            </a:r>
          </a:p>
        </p:txBody>
      </p:sp>
    </p:spTree>
    <p:extLst>
      <p:ext uri="{BB962C8B-B14F-4D97-AF65-F5344CB8AC3E}">
        <p14:creationId xmlns:p14="http://schemas.microsoft.com/office/powerpoint/2010/main" val="21195834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8230-5A92-FF25-08A5-4C226C178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30F290-A41E-1FD1-C3BA-6CE628ABA8FD}"/>
              </a:ext>
            </a:extLst>
          </p:cNvPr>
          <p:cNvSpPr txBox="1">
            <a:spLocks noChangeArrowheads="1"/>
          </p:cNvSpPr>
          <p:nvPr/>
        </p:nvSpPr>
        <p:spPr>
          <a:xfrm>
            <a:off x="914638" y="1463040"/>
            <a:ext cx="10518339" cy="45720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1208" indent="-164592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808" indent="-112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8375" indent="-10972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7864" indent="-10972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393" marR="0" lvl="0" indent="-228393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India </a:t>
            </a:r>
          </a:p>
          <a:p>
            <a:pPr marL="228393" marR="0" lvl="0" indent="-228393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Arab Emirates </a:t>
            </a:r>
          </a:p>
          <a:p>
            <a:pPr marL="228393" marR="0" lvl="0" indent="-228393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Qatar</a:t>
            </a:r>
          </a:p>
          <a:p>
            <a:pPr marL="228393" marR="0" lvl="0" indent="-228393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</a:t>
            </a:r>
          </a:p>
          <a:p>
            <a:pPr marL="228393" marR="0" lvl="0" indent="-228393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Mexico</a:t>
            </a:r>
          </a:p>
          <a:p>
            <a:pPr marL="228393" marR="0" lvl="0" indent="-228393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Saudi Arabia</a:t>
            </a:r>
          </a:p>
          <a:p>
            <a:pPr marL="228393" marR="0" lvl="0" indent="-228393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Australia/New Zealand–Far East</a:t>
            </a:r>
          </a:p>
          <a:p>
            <a:pPr marL="0" marR="0" lvl="0" indent="0" algn="l" defTabSz="9135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79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C90EED-8161-4D95-BBC2-28E5DBB50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638" y="182880"/>
            <a:ext cx="10518339" cy="10972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FCIA – Firestop Contractors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rgbClr val="C00000"/>
                </a:solidFill>
              </a:rPr>
              <a:t>International</a:t>
            </a:r>
            <a:r>
              <a:rPr lang="en-US" altLang="en-US" dirty="0"/>
              <a:t> Association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F0A21-0FEC-4649-2053-8695D6C2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682" y="4834210"/>
            <a:ext cx="5940464" cy="1899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A148B-74C5-6247-17B9-E840F0E77DF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6453" y="4879479"/>
            <a:ext cx="3439760" cy="1899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78014CC8-B6F5-F928-94D2-21AD3F3B8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10" y="1560397"/>
            <a:ext cx="2144023" cy="1608017"/>
          </a:xfrm>
          <a:prstGeom prst="rect">
            <a:avLst/>
          </a:prstGeom>
        </p:spPr>
      </p:pic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F6BF4937-5D18-A66B-376F-2F43DF58A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15015" r="5946" b="38511"/>
          <a:stretch/>
        </p:blipFill>
        <p:spPr>
          <a:xfrm>
            <a:off x="7310765" y="3155570"/>
            <a:ext cx="4397860" cy="1639243"/>
          </a:xfrm>
          <a:prstGeom prst="rect">
            <a:avLst/>
          </a:prstGeom>
        </p:spPr>
      </p:pic>
      <p:pic>
        <p:nvPicPr>
          <p:cNvPr id="11" name="Picture 10" descr="A person standing at a podium with a podium in front of a group of people&#10;&#10;Description automatically generated">
            <a:extLst>
              <a:ext uri="{FF2B5EF4-FFF2-40B4-BE49-F238E27FC236}">
                <a16:creationId xmlns:a16="http://schemas.microsoft.com/office/drawing/2014/main" id="{09A0726B-7327-FAC9-E828-EFDB55010D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2480" r="17947" b="32640"/>
          <a:stretch/>
        </p:blipFill>
        <p:spPr bwMode="auto">
          <a:xfrm>
            <a:off x="6379994" y="3233755"/>
            <a:ext cx="2932936" cy="1561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5756512-237D-13F9-D9BF-7BB82A144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81" y="1084092"/>
            <a:ext cx="3049875" cy="22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F9446-08AE-D504-04A0-B656E938B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AutoShape 3">
            <a:extLst>
              <a:ext uri="{FF2B5EF4-FFF2-40B4-BE49-F238E27FC236}">
                <a16:creationId xmlns:a16="http://schemas.microsoft.com/office/drawing/2014/main" id="{C9AA3C20-3F8D-5603-D133-0317F483450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80053" y="184573"/>
            <a:ext cx="6031897" cy="63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E5DD600F-ED23-9801-D42A-9937D93CCD2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16626" y="121878"/>
            <a:ext cx="3958750" cy="8305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DESIGN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Specs, Code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FAD087F-D301-8378-E1D7-763FBE00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" y="2402677"/>
            <a:ext cx="2924556" cy="15687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INSTALLATION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FM 4991/UL QFCP Programs AND    Mfr. Education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22DE2D5-6850-5BBB-8C87-E3F18AEB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771" y="2286598"/>
            <a:ext cx="2741772" cy="15687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PFP/BARRIERS </a:t>
            </a: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MAINTAIN PROTECTION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Fire Codes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64ABB78-4394-3048-7070-493788B90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664" y="5936074"/>
            <a:ext cx="4645780" cy="8305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INSPECTION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IBC Ch. 17 -NFPA 80 - NFPA 1</a:t>
            </a:r>
          </a:p>
        </p:txBody>
      </p:sp>
      <p:pic>
        <p:nvPicPr>
          <p:cNvPr id="10" name="Picture 9" descr="A colorful circular diagram with arrows&#10;&#10;Description automatically generated">
            <a:extLst>
              <a:ext uri="{FF2B5EF4-FFF2-40B4-BE49-F238E27FC236}">
                <a16:creationId xmlns:a16="http://schemas.microsoft.com/office/drawing/2014/main" id="{3872580E-39A7-E21D-5640-245A59E29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27" y="921927"/>
            <a:ext cx="5014146" cy="5014146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A12CE871-E840-0A85-D534-B1726088C9B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7817" y="306431"/>
            <a:ext cx="2284810" cy="461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C02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FCIA’s DIIM™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42B1D-8FB2-6ADC-8EC6-B1BA43EC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6751" y="6217921"/>
            <a:ext cx="91463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37D0E-4A4F-4307-8994-C1891D747D59}" type="slidenum">
              <a:rPr lang="en-US" smtClean="0"/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F6C0A-C003-6296-F73B-3A609A9C7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450A6-9CE3-DD8A-4B0C-150013D3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37D0E-4A4F-4307-8994-C1891D747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F469B59-9466-B8B7-2DA4-10EAC3834F77}"/>
              </a:ext>
            </a:extLst>
          </p:cNvPr>
          <p:cNvSpPr txBox="1"/>
          <p:nvPr/>
        </p:nvSpPr>
        <p:spPr>
          <a:xfrm>
            <a:off x="994468" y="1456950"/>
            <a:ext cx="7414234" cy="5138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941" marR="0" lvl="0" indent="-234245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6783" algn="l"/>
              </a:tabLst>
              <a:defRPr/>
            </a:pPr>
            <a:r>
              <a:rPr kumimoji="0" sz="2799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UL/ULC, FM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4991 Contractor</a:t>
            </a:r>
            <a:r>
              <a:rPr kumimoji="0" sz="2799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Programs</a:t>
            </a:r>
            <a:endParaRPr kumimoji="0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6149" marR="0" lvl="0" indent="-223453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6783" algn="l"/>
              </a:tabLst>
              <a:defRPr/>
            </a:pPr>
            <a:r>
              <a:rPr kumimoji="0" sz="2799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Qualified Fireproofing Contractor</a:t>
            </a:r>
            <a:r>
              <a:rPr kumimoji="0" sz="2799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Pgm.</a:t>
            </a:r>
            <a:endParaRPr kumimoji="0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6149" marR="0" lvl="0" indent="-223453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6783" algn="l"/>
              </a:tabLst>
              <a:defRPr/>
            </a:pPr>
            <a:r>
              <a:rPr kumimoji="0" sz="2799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ASTM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Inspection</a:t>
            </a:r>
            <a:r>
              <a:rPr kumimoji="0" sz="2799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Standards</a:t>
            </a:r>
            <a:endParaRPr kumimoji="0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941" marR="2037103" lvl="0" indent="-234245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6783" algn="l"/>
              </a:tabLst>
              <a:defRPr/>
            </a:pP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IAS </a:t>
            </a:r>
            <a:r>
              <a:rPr kumimoji="0" sz="2799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291 Inspection</a:t>
            </a:r>
            <a:r>
              <a:rPr kumimoji="0" sz="2799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Agency  Accreditation</a:t>
            </a:r>
            <a:r>
              <a:rPr kumimoji="0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</a:t>
            </a:r>
            <a:r>
              <a:rPr lang="en-US" sz="2799" spc="-5" dirty="0">
                <a:solidFill>
                  <a:prstClr val="black"/>
                </a:solidFill>
                <a:latin typeface="Arial"/>
                <a:cs typeface="Arial"/>
              </a:rPr>
              <a:t>, FM &amp; UL Firestop Exams</a:t>
            </a:r>
            <a:endParaRPr kumimoji="0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6149" marR="0" lvl="0" indent="-223453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6783" algn="l"/>
              </a:tabLst>
              <a:defRPr/>
            </a:pP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Firestop Education</a:t>
            </a:r>
            <a:r>
              <a:rPr kumimoji="0" sz="2799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</a:t>
            </a:r>
            <a:endParaRPr kumimoji="0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3240" marR="0" lvl="1" indent="-164416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Contractor,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Inspection </a:t>
            </a:r>
            <a:r>
              <a:rPr kumimoji="0" sz="2399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Agency,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AHJ,</a:t>
            </a:r>
            <a:r>
              <a:rPr kumimoji="0" sz="2399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Others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6149" marR="462141" lvl="0" indent="-223453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6783" algn="l"/>
              </a:tabLst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Resources</a:t>
            </a:r>
            <a:r>
              <a:rPr kumimoji="0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Specifiers, </a:t>
            </a:r>
            <a:r>
              <a:rPr kumimoji="0" sz="2799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AHJ’s,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Building  Owners, Firestop </a:t>
            </a:r>
            <a:r>
              <a:rPr kumimoji="0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Contractors </a:t>
            </a:r>
            <a:r>
              <a:rPr kumimoji="0" sz="2799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Inspection  Agencies</a:t>
            </a: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Others</a:t>
            </a:r>
            <a:endParaRPr kumimoji="0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03D57E5-7B60-803E-0A7A-F1A31F09118A}"/>
              </a:ext>
            </a:extLst>
          </p:cNvPr>
          <p:cNvSpPr/>
          <p:nvPr/>
        </p:nvSpPr>
        <p:spPr>
          <a:xfrm>
            <a:off x="8455997" y="2682226"/>
            <a:ext cx="3472907" cy="1736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1BF9CE8-C812-1A1F-B229-3CA00B8A80DA}"/>
              </a:ext>
            </a:extLst>
          </p:cNvPr>
          <p:cNvSpPr/>
          <p:nvPr/>
        </p:nvSpPr>
        <p:spPr>
          <a:xfrm>
            <a:off x="8041673" y="4707222"/>
            <a:ext cx="2150778" cy="2150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CA2DD98-2902-6375-8707-B31D16BDF0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6">
              <a:tabLst>
                <a:tab pos="3092792" algn="l"/>
              </a:tabLst>
            </a:pPr>
            <a:r>
              <a:rPr spc="-60" dirty="0"/>
              <a:t>FCIA’s</a:t>
            </a:r>
            <a:r>
              <a:rPr spc="10" dirty="0"/>
              <a:t> </a:t>
            </a:r>
            <a:r>
              <a:rPr spc="-5" dirty="0"/>
              <a:t>DIIM	</a:t>
            </a:r>
            <a:r>
              <a:rPr spc="-15" dirty="0"/>
              <a:t>Worldwide</a:t>
            </a:r>
          </a:p>
        </p:txBody>
      </p:sp>
    </p:spTree>
    <p:extLst>
      <p:ext uri="{BB962C8B-B14F-4D97-AF65-F5344CB8AC3E}">
        <p14:creationId xmlns:p14="http://schemas.microsoft.com/office/powerpoint/2010/main" val="22813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F0C95-5A6B-04BA-119D-230A5A4E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DC415-029A-04AF-DB36-A0F2D60F2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FCIA – Firestop Contractors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		</a:t>
            </a:r>
            <a:r>
              <a:rPr lang="en-US" altLang="en-US" dirty="0"/>
              <a:t>International Association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F2E10-9760-42A0-AA0A-B44F0F08B383}"/>
              </a:ext>
            </a:extLst>
          </p:cNvPr>
          <p:cNvSpPr txBox="1">
            <a:spLocks noChangeArrowheads="1"/>
          </p:cNvSpPr>
          <p:nvPr/>
        </p:nvSpPr>
        <p:spPr>
          <a:xfrm>
            <a:off x="914638" y="1463040"/>
            <a:ext cx="10518339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FCIA @ ASTM, ICC, NFPA, UL &amp; ULC STP’s, more…</a:t>
            </a:r>
            <a:endParaRPr kumimoji="0" lang="en-US" altLang="en-US" sz="27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Advocacy….</a:t>
            </a:r>
            <a:endParaRPr kumimoji="0" lang="en-US" altLang="en-US" sz="279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group of people sitting in chairs in a room with a large screen&#10;&#10;Description automatically generated">
            <a:extLst>
              <a:ext uri="{FF2B5EF4-FFF2-40B4-BE49-F238E27FC236}">
                <a16:creationId xmlns:a16="http://schemas.microsoft.com/office/drawing/2014/main" id="{7F497400-9305-514A-7D97-DB7AD210B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0643" y="2778738"/>
            <a:ext cx="7480885" cy="28772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F9A32-BF1E-A0B2-54F6-D0BA1B56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71" r="94474" b="78529"/>
          <a:stretch/>
        </p:blipFill>
        <p:spPr>
          <a:xfrm>
            <a:off x="7484807" y="5883794"/>
            <a:ext cx="2693087" cy="891772"/>
          </a:xfrm>
          <a:prstGeom prst="rect">
            <a:avLst/>
          </a:prstGeom>
        </p:spPr>
      </p:pic>
      <p:pic>
        <p:nvPicPr>
          <p:cNvPr id="8" name="Picture 4" descr="ASTM International">
            <a:extLst>
              <a:ext uri="{FF2B5EF4-FFF2-40B4-BE49-F238E27FC236}">
                <a16:creationId xmlns:a16="http://schemas.microsoft.com/office/drawing/2014/main" id="{3A107F23-19F8-CEF5-270F-7F4948E5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217" y="5883794"/>
            <a:ext cx="3537968" cy="826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1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43BA30B-CB66-8CA0-3227-DC130D9C0566}"/>
              </a:ext>
            </a:extLst>
          </p:cNvPr>
          <p:cNvSpPr txBox="1"/>
          <p:nvPr/>
        </p:nvSpPr>
        <p:spPr>
          <a:xfrm>
            <a:off x="994469" y="1456949"/>
            <a:ext cx="6172497" cy="3938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6783" algn="l"/>
              </a:tabLst>
              <a:defRPr/>
            </a:pPr>
            <a:r>
              <a:rPr kumimoji="0" sz="2799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FCIA’s</a:t>
            </a:r>
            <a:r>
              <a:rPr kumimoji="0" sz="2799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</a:t>
            </a:r>
            <a:endParaRPr kumimoji="0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1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Safety</a:t>
            </a:r>
            <a:r>
              <a:rPr kumimoji="0" sz="2399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Digest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1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Firestop Manual of</a:t>
            </a:r>
            <a:r>
              <a:rPr kumimoji="0" sz="2399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Practice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1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srgbClr val="C6083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Firestop Education</a:t>
            </a:r>
            <a:r>
              <a:rPr kumimoji="0" sz="2399" b="1" i="0" u="none" strike="noStrike" kern="1200" cap="none" spc="-60" normalizeH="0" baseline="0" noProof="0" dirty="0">
                <a:ln>
                  <a:noFill/>
                </a:ln>
                <a:solidFill>
                  <a:srgbClr val="C6083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srgbClr val="C6083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0352" marR="0" lvl="0" indent="-164592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999" b="0" i="0" u="none" strike="noStrike" kern="1200" cap="none" spc="-4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99" b="1" i="0" u="none" strike="noStrike" kern="1200" cap="none" spc="-5" normalizeH="0" baseline="0" noProof="0" dirty="0">
                <a:ln>
                  <a:noFill/>
                </a:ln>
                <a:solidFill>
                  <a:srgbClr val="C6083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$1000/company/year…UNLIMITED </a:t>
            </a:r>
            <a:r>
              <a:rPr kumimoji="0" sz="1999" b="1" i="0" u="none" strike="noStrike" kern="1200" cap="none" spc="0" normalizeH="0" baseline="0" noProof="0" dirty="0">
                <a:ln>
                  <a:noFill/>
                </a:ln>
                <a:solidFill>
                  <a:srgbClr val="C6083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endParaRPr kumimoji="0" sz="19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1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 for FM </a:t>
            </a:r>
            <a:r>
              <a:rPr kumimoji="0" sz="23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 Firestop</a:t>
            </a:r>
            <a:r>
              <a:rPr kumimoji="0" sz="2399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Exams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1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Code</a:t>
            </a:r>
            <a:r>
              <a:rPr kumimoji="0" sz="2399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1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Standards</a:t>
            </a:r>
            <a:r>
              <a:rPr kumimoji="0" sz="2399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1" indent="-22860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33875" algn="l"/>
              </a:tabLst>
              <a:defRPr/>
            </a:pP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</a:t>
            </a:r>
            <a:r>
              <a:rPr kumimoji="0" sz="2399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99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more…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3AED851-B791-78B5-B8E2-3F6C10A2E65E}"/>
              </a:ext>
            </a:extLst>
          </p:cNvPr>
          <p:cNvSpPr/>
          <p:nvPr/>
        </p:nvSpPr>
        <p:spPr>
          <a:xfrm>
            <a:off x="7724631" y="1699729"/>
            <a:ext cx="3472900" cy="173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F227A66-A646-8C6D-3D35-D2E818891DB0}"/>
              </a:ext>
            </a:extLst>
          </p:cNvPr>
          <p:cNvSpPr/>
          <p:nvPr/>
        </p:nvSpPr>
        <p:spPr>
          <a:xfrm>
            <a:off x="8238653" y="5037403"/>
            <a:ext cx="1990035" cy="1820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7A8DA1D-57E7-DFA0-421F-3AFB914C93F5}"/>
              </a:ext>
            </a:extLst>
          </p:cNvPr>
          <p:cNvSpPr/>
          <p:nvPr/>
        </p:nvSpPr>
        <p:spPr>
          <a:xfrm>
            <a:off x="10279262" y="4312994"/>
            <a:ext cx="1836538" cy="173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EEFC70B-7DEF-26B3-19A4-901937308971}"/>
              </a:ext>
            </a:extLst>
          </p:cNvPr>
          <p:cNvSpPr txBox="1">
            <a:spLocks/>
          </p:cNvSpPr>
          <p:nvPr/>
        </p:nvSpPr>
        <p:spPr>
          <a:xfrm>
            <a:off x="994469" y="413380"/>
            <a:ext cx="10172627" cy="6133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6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92792" algn="l"/>
              </a:tabLst>
              <a:defRPr/>
            </a:pPr>
            <a:r>
              <a:rPr kumimoji="0" lang="en-US" sz="4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FCIA’s</a:t>
            </a:r>
            <a:r>
              <a:rPr kumimoji="0" lang="en-US" sz="4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DIIM </a:t>
            </a:r>
            <a:r>
              <a:rPr kumimoji="0" lang="en-US" sz="4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Worldwide</a:t>
            </a:r>
          </a:p>
        </p:txBody>
      </p:sp>
    </p:spTree>
    <p:extLst>
      <p:ext uri="{BB962C8B-B14F-4D97-AF65-F5344CB8AC3E}">
        <p14:creationId xmlns:p14="http://schemas.microsoft.com/office/powerpoint/2010/main" val="27268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EEEA-AEE7-A7D5-96AB-E6391F83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9A9BFC5-DEFB-EF93-AC21-D04E3143DD07}"/>
              </a:ext>
            </a:extLst>
          </p:cNvPr>
          <p:cNvSpPr txBox="1">
            <a:spLocks noChangeArrowheads="1"/>
          </p:cNvSpPr>
          <p:nvPr/>
        </p:nvSpPr>
        <p:spPr>
          <a:xfrm>
            <a:off x="920035" y="1464579"/>
            <a:ext cx="10507387" cy="456842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96" b="1" i="1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Education for Firestopping Careers!!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96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FCIA’s Firestop Education Program (FEP)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3.5 Hours </a:t>
            </a: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Level 1 </a:t>
            </a: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LAUNCHED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16.5 Hours </a:t>
            </a: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Level 2 </a:t>
            </a: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LAUNCHED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4.0 Hours </a:t>
            </a: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Level 3 </a:t>
            </a: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LAUNCHED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?   Hours Level 0 – Soon!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3.5 Hours Level 1 Spanish – Soon!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96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24+ Hours Education…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30++ Hours = Education &amp; Exams –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Members – Unlimited Subscription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Non-Members – Visit FCIA.org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96" b="1" i="1" u="none" strike="noStrike" kern="1200" cap="none" spc="0" normalizeH="0" baseline="0" noProof="0" dirty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SPECIFIERS, Code Officials, Fire Marshals – FREE Level 1</a:t>
            </a:r>
            <a:endParaRPr kumimoji="0" lang="en-US" altLang="en-US" sz="3296" b="1" i="1" u="none" strike="noStrike" kern="1200" cap="none" spc="0" normalizeH="0" baseline="0" noProof="0" dirty="0">
              <a:ln>
                <a:noFill/>
              </a:ln>
              <a:solidFill>
                <a:srgbClr val="C7093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400DBD-77D9-97B1-6585-8B387531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472" y="2362479"/>
            <a:ext cx="2497704" cy="23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F688470-3126-DDBB-C932-E2C85D5F8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638" y="182880"/>
            <a:ext cx="10518339" cy="1097280"/>
          </a:xfrm>
        </p:spPr>
        <p:txBody>
          <a:bodyPr/>
          <a:lstStyle/>
          <a:p>
            <a:pPr eaLnBrk="1" hangingPunct="1"/>
            <a:r>
              <a:rPr lang="en-US" altLang="en-US" dirty="0"/>
              <a:t>FCIA’s NEWEST PROGRAM – </a:t>
            </a:r>
          </a:p>
        </p:txBody>
      </p:sp>
    </p:spTree>
    <p:extLst>
      <p:ext uri="{BB962C8B-B14F-4D97-AF65-F5344CB8AC3E}">
        <p14:creationId xmlns:p14="http://schemas.microsoft.com/office/powerpoint/2010/main" val="460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E738-8970-0BD8-3E54-F518228E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5BB25-6987-D285-10AB-05A52DA4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8" y="182880"/>
            <a:ext cx="10518339" cy="1097280"/>
          </a:xfrm>
        </p:spPr>
        <p:txBody>
          <a:bodyPr/>
          <a:lstStyle/>
          <a:p>
            <a:r>
              <a:rPr lang="en-US" dirty="0"/>
              <a:t>FREE RESOURCES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4A18B2-BCD1-5FA9-93AD-93FE50D69A2A}"/>
              </a:ext>
            </a:extLst>
          </p:cNvPr>
          <p:cNvSpPr txBox="1">
            <a:spLocks noChangeArrowheads="1"/>
          </p:cNvSpPr>
          <p:nvPr/>
        </p:nvSpPr>
        <p:spPr>
          <a:xfrm>
            <a:off x="1082229" y="1280160"/>
            <a:ext cx="10512862" cy="4569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1" u="sng" strike="noStrike" kern="1200" cap="none" spc="0" normalizeH="0" baseline="0" noProof="0">
                <a:ln>
                  <a:noFill/>
                </a:ln>
                <a:solidFill>
                  <a:srgbClr val="C709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Info@FCIA.org - REQUEST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FREE STUFF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FREE Life Safety Digest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FREE MOP, if you Qualify….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Firestopping DIIM™ Story –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www.FCIA.org/About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4" descr="C:\Users\BillM\Documents\A FCIA 03-19-06\A FCIA\Magazine\2016\2014-15 Cover Collage.png">
            <a:extLst>
              <a:ext uri="{FF2B5EF4-FFF2-40B4-BE49-F238E27FC236}">
                <a16:creationId xmlns:a16="http://schemas.microsoft.com/office/drawing/2014/main" id="{4380543A-B536-06CE-24AA-3FC1A8A7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86" y="3931514"/>
            <a:ext cx="4276332" cy="213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AB90F-C5AF-AF87-065F-826AFCA80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44" y="3875692"/>
            <a:ext cx="1644743" cy="21939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AutoShape 3">
            <a:extLst>
              <a:ext uri="{FF2B5EF4-FFF2-40B4-BE49-F238E27FC236}">
                <a16:creationId xmlns:a16="http://schemas.microsoft.com/office/drawing/2014/main" id="{24BF8CE7-C64C-49A7-8BE4-7BA2D0E870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80053" y="184573"/>
            <a:ext cx="6031897" cy="63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60E5EC2-FD6C-48F6-B909-8D30A114920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16626" y="121878"/>
            <a:ext cx="3958750" cy="8305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DESIGN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Specs, Code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B78CF66-F264-4D02-9818-3280DDC3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" y="2402677"/>
            <a:ext cx="2924556" cy="15687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INSTALLATION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FM 4991/UL QFCP Programs AND    Mfr. Education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68EAD07-8C8E-4239-9F92-0A6F2EDAA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771" y="2286598"/>
            <a:ext cx="2741772" cy="15687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PFP/BARRIERS </a:t>
            </a: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MAINTAIN PROTECTION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Fire Codes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567FD40-7F97-477F-9C37-9926F273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664" y="5936074"/>
            <a:ext cx="4645780" cy="8305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INSPECTION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IBC Ch. 17 -NFPA 80 - NFPA 1</a:t>
            </a:r>
          </a:p>
        </p:txBody>
      </p:sp>
      <p:pic>
        <p:nvPicPr>
          <p:cNvPr id="10" name="Picture 9" descr="A colorful circular diagram with arrows&#10;&#10;Description automatically generated">
            <a:extLst>
              <a:ext uri="{FF2B5EF4-FFF2-40B4-BE49-F238E27FC236}">
                <a16:creationId xmlns:a16="http://schemas.microsoft.com/office/drawing/2014/main" id="{2E1A8450-8E38-B8EE-A38E-E4A8C02D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27" y="921927"/>
            <a:ext cx="5014146" cy="5014146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32749301-3A77-D9DA-EA76-C881E5DD32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7817" y="306431"/>
            <a:ext cx="2284810" cy="461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C02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FCIA’s DIIM™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BAE08-8B97-194E-AC5A-940D0DF8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37D0E-4A4F-4307-8994-C1891D747D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ertical and Horizontal design 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000000"/>
      </a:accent2>
      <a:accent3>
        <a:srgbClr val="9A9A8B"/>
      </a:accent3>
      <a:accent4>
        <a:srgbClr val="00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663</Words>
  <Application>Microsoft Office PowerPoint</Application>
  <PresentationFormat>Widescreen</PresentationFormat>
  <Paragraphs>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Symbol</vt:lpstr>
      <vt:lpstr>Times New Roman</vt:lpstr>
      <vt:lpstr>Wingdings 2</vt:lpstr>
      <vt:lpstr>1_Office Theme</vt:lpstr>
      <vt:lpstr>Vertical and Horizontal design template</vt:lpstr>
      <vt:lpstr>Office Theme</vt:lpstr>
      <vt:lpstr>PowerPoint Presentation</vt:lpstr>
      <vt:lpstr>FCIA – Firestop Contractors    International Association</vt:lpstr>
      <vt:lpstr>PowerPoint Presentation</vt:lpstr>
      <vt:lpstr>FCIA’s DIIM Worldwide</vt:lpstr>
      <vt:lpstr>FCIA – Firestop Contractors    International Association</vt:lpstr>
      <vt:lpstr>PowerPoint Presentation</vt:lpstr>
      <vt:lpstr>FCIA’s NEWEST PROGRAM – </vt:lpstr>
      <vt:lpstr>FREE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McHugh</dc:creator>
  <cp:lastModifiedBy>Wayne Barrow</cp:lastModifiedBy>
  <cp:revision>4</cp:revision>
  <dcterms:created xsi:type="dcterms:W3CDTF">2025-04-22T20:36:07Z</dcterms:created>
  <dcterms:modified xsi:type="dcterms:W3CDTF">2025-06-24T19:19:20Z</dcterms:modified>
</cp:coreProperties>
</file>